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2"/>
  </p:notesMasterIdLst>
  <p:sldIdLst>
    <p:sldId id="256" r:id="rId2"/>
    <p:sldId id="257" r:id="rId3"/>
    <p:sldId id="258" r:id="rId4"/>
    <p:sldId id="259" r:id="rId5"/>
    <p:sldId id="260" r:id="rId6"/>
    <p:sldId id="262" r:id="rId7"/>
    <p:sldId id="261" r:id="rId8"/>
    <p:sldId id="263" r:id="rId9"/>
    <p:sldId id="308" r:id="rId10"/>
    <p:sldId id="264" r:id="rId11"/>
    <p:sldId id="267" r:id="rId12"/>
    <p:sldId id="283" r:id="rId13"/>
    <p:sldId id="268" r:id="rId14"/>
    <p:sldId id="357" r:id="rId15"/>
    <p:sldId id="359" r:id="rId16"/>
    <p:sldId id="363" r:id="rId17"/>
    <p:sldId id="364" r:id="rId18"/>
    <p:sldId id="361" r:id="rId19"/>
    <p:sldId id="362" r:id="rId20"/>
    <p:sldId id="358" r:id="rId21"/>
    <p:sldId id="365" r:id="rId22"/>
    <p:sldId id="366" r:id="rId23"/>
    <p:sldId id="274" r:id="rId24"/>
    <p:sldId id="276" r:id="rId25"/>
    <p:sldId id="277" r:id="rId26"/>
    <p:sldId id="284" r:id="rId27"/>
    <p:sldId id="354" r:id="rId28"/>
    <p:sldId id="285" r:id="rId29"/>
    <p:sldId id="286" r:id="rId30"/>
    <p:sldId id="367" r:id="rId31"/>
    <p:sldId id="302" r:id="rId32"/>
    <p:sldId id="287" r:id="rId33"/>
    <p:sldId id="281" r:id="rId34"/>
    <p:sldId id="289" r:id="rId35"/>
    <p:sldId id="288" r:id="rId36"/>
    <p:sldId id="290" r:id="rId37"/>
    <p:sldId id="291" r:id="rId38"/>
    <p:sldId id="293" r:id="rId39"/>
    <p:sldId id="292" r:id="rId40"/>
    <p:sldId id="294" r:id="rId41"/>
    <p:sldId id="295" r:id="rId42"/>
    <p:sldId id="296" r:id="rId43"/>
    <p:sldId id="297" r:id="rId44"/>
    <p:sldId id="298" r:id="rId45"/>
    <p:sldId id="370" r:id="rId46"/>
    <p:sldId id="371" r:id="rId47"/>
    <p:sldId id="372" r:id="rId48"/>
    <p:sldId id="300" r:id="rId49"/>
    <p:sldId id="299" r:id="rId50"/>
    <p:sldId id="368" r:id="rId51"/>
    <p:sldId id="301" r:id="rId52"/>
    <p:sldId id="303" r:id="rId53"/>
    <p:sldId id="305" r:id="rId54"/>
    <p:sldId id="399" r:id="rId55"/>
    <p:sldId id="304" r:id="rId56"/>
    <p:sldId id="306" r:id="rId57"/>
    <p:sldId id="307" r:id="rId58"/>
    <p:sldId id="312" r:id="rId59"/>
    <p:sldId id="315" r:id="rId60"/>
    <p:sldId id="314" r:id="rId61"/>
    <p:sldId id="316" r:id="rId62"/>
    <p:sldId id="317" r:id="rId63"/>
    <p:sldId id="369" r:id="rId64"/>
    <p:sldId id="318" r:id="rId65"/>
    <p:sldId id="422" r:id="rId66"/>
    <p:sldId id="330" r:id="rId67"/>
    <p:sldId id="331" r:id="rId68"/>
    <p:sldId id="332" r:id="rId69"/>
    <p:sldId id="404" r:id="rId70"/>
    <p:sldId id="319" r:id="rId71"/>
    <p:sldId id="320" r:id="rId72"/>
    <p:sldId id="321" r:id="rId73"/>
    <p:sldId id="400" r:id="rId74"/>
    <p:sldId id="356" r:id="rId75"/>
    <p:sldId id="355" r:id="rId76"/>
    <p:sldId id="322" r:id="rId77"/>
    <p:sldId id="323" r:id="rId78"/>
    <p:sldId id="324" r:id="rId79"/>
    <p:sldId id="417" r:id="rId80"/>
    <p:sldId id="420" r:id="rId81"/>
    <p:sldId id="418" r:id="rId82"/>
    <p:sldId id="419" r:id="rId83"/>
    <p:sldId id="421" r:id="rId84"/>
    <p:sldId id="401" r:id="rId85"/>
    <p:sldId id="403" r:id="rId86"/>
    <p:sldId id="402" r:id="rId87"/>
    <p:sldId id="329" r:id="rId88"/>
    <p:sldId id="333" r:id="rId89"/>
    <p:sldId id="334" r:id="rId90"/>
    <p:sldId id="336" r:id="rId91"/>
    <p:sldId id="337" r:id="rId92"/>
    <p:sldId id="338" r:id="rId93"/>
    <p:sldId id="339" r:id="rId94"/>
    <p:sldId id="373" r:id="rId95"/>
    <p:sldId id="375" r:id="rId96"/>
    <p:sldId id="376" r:id="rId97"/>
    <p:sldId id="377" r:id="rId98"/>
    <p:sldId id="378" r:id="rId99"/>
    <p:sldId id="379" r:id="rId100"/>
    <p:sldId id="380" r:id="rId101"/>
    <p:sldId id="381" r:id="rId102"/>
    <p:sldId id="382" r:id="rId103"/>
    <p:sldId id="383" r:id="rId104"/>
    <p:sldId id="384" r:id="rId105"/>
    <p:sldId id="340" r:id="rId106"/>
    <p:sldId id="342" r:id="rId107"/>
    <p:sldId id="341" r:id="rId108"/>
    <p:sldId id="407" r:id="rId109"/>
    <p:sldId id="408" r:id="rId110"/>
    <p:sldId id="412" r:id="rId111"/>
    <p:sldId id="411" r:id="rId112"/>
    <p:sldId id="414" r:id="rId113"/>
    <p:sldId id="343" r:id="rId114"/>
    <p:sldId id="405" r:id="rId115"/>
    <p:sldId id="416" r:id="rId116"/>
    <p:sldId id="345" r:id="rId117"/>
    <p:sldId id="351" r:id="rId118"/>
    <p:sldId id="352" r:id="rId119"/>
    <p:sldId id="353" r:id="rId120"/>
    <p:sldId id="346" r:id="rId121"/>
    <p:sldId id="347" r:id="rId122"/>
    <p:sldId id="348" r:id="rId123"/>
    <p:sldId id="349"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406" r:id="rId139"/>
    <p:sldId id="344" r:id="rId140"/>
    <p:sldId id="350" r:id="rId1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blic" initials="P" lastIdx="5" clrIdx="0">
    <p:extLst>
      <p:ext uri="{19B8F6BF-5375-455C-9EA6-DF929625EA0E}">
        <p15:presenceInfo xmlns:p15="http://schemas.microsoft.com/office/powerpoint/2012/main" userId="Publi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1C7"/>
    <a:srgbClr val="F9F7E5"/>
    <a:srgbClr val="EFEACC"/>
    <a:srgbClr val="EAE5C7"/>
    <a:srgbClr val="DBD5B3"/>
    <a:srgbClr val="DAD4B2"/>
    <a:srgbClr val="2D2C2C"/>
    <a:srgbClr val="64DABE"/>
    <a:srgbClr val="70CEB8"/>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44" autoAdjust="0"/>
    <p:restoredTop sz="94660"/>
  </p:normalViewPr>
  <p:slideViewPr>
    <p:cSldViewPr snapToGrid="0">
      <p:cViewPr varScale="1">
        <p:scale>
          <a:sx n="62" d="100"/>
          <a:sy n="62" d="100"/>
        </p:scale>
        <p:origin x="4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5-08-07T09:38:53.115" idx="2">
    <p:pos x="10" y="10"/>
    <p:text>可能大伙刚着手设计时，不知道怎么动手如何个减法，元素之间如何取舍，可以先做“加法”，然后一点一点减，多问问自己这块是不是一定需要摆放这个元素，是锦上添花还是画蛇添足。</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8-07T09:39:28.266" idx="3">
    <p:pos x="10" y="10"/>
    <p:text>放任天马行空的思维奔跑，优秀的设计是创新</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8-07T09:40:12.939" idx="4">
    <p:pos x="10" y="10"/>
    <p:text>设计中所谓细节决定成败，有时候一点点行距一点点色值的不相同也会对整体视觉效果照成很大的影响，花时间微调细节是很有必要的。</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5-08-07T09:40:17.251" idx="5">
    <p:pos x="10" y="10"/>
    <p:text>酷并不是只是视觉，而是更合理的交互方式，由于少了些质感，所以颜色也变得尤为重要了，运用搭配合理的颜色能起到决定作用，设计师完成设计后，网站只完成了50%，后期要是能在页面上好的互动效果，能给整个网站增色不少。</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D088-7AF5-4EE2-8B61-802AFA58D4E5}" type="datetimeFigureOut">
              <a:rPr lang="zh-CN" altLang="en-US" smtClean="0"/>
              <a:t>2015-08-07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12137-F434-48DF-B14C-7A0048797C0B}" type="slidenum">
              <a:rPr lang="zh-CN" altLang="en-US" smtClean="0"/>
              <a:t>‹#›</a:t>
            </a:fld>
            <a:endParaRPr lang="zh-CN" altLang="en-US"/>
          </a:p>
        </p:txBody>
      </p:sp>
    </p:spTree>
    <p:extLst>
      <p:ext uri="{BB962C8B-B14F-4D97-AF65-F5344CB8AC3E}">
        <p14:creationId xmlns:p14="http://schemas.microsoft.com/office/powerpoint/2010/main" val="3731738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65521632"/>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1006788383"/>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789130621"/>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4249796220"/>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1500514291"/>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527575453"/>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3140130746"/>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359881182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497183933"/>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1484679518"/>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DD47178-8EB3-406F-BB91-BD67D4701637}" type="datetimeFigureOut">
              <a:rPr lang="zh-CN" altLang="en-US" smtClean="0"/>
              <a:t>2015-08-07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1900617059"/>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47178-8EB3-406F-BB91-BD67D4701637}" type="datetimeFigureOut">
              <a:rPr lang="zh-CN" altLang="en-US" smtClean="0"/>
              <a:t>2015-08-07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33A801-7958-423A-A44B-CAD5AC4F6E46}" type="slidenum">
              <a:rPr lang="zh-CN" altLang="en-US" smtClean="0"/>
              <a:t>‹#›</a:t>
            </a:fld>
            <a:endParaRPr lang="zh-CN" altLang="en-US"/>
          </a:p>
        </p:txBody>
      </p:sp>
    </p:spTree>
    <p:extLst>
      <p:ext uri="{BB962C8B-B14F-4D97-AF65-F5344CB8AC3E}">
        <p14:creationId xmlns:p14="http://schemas.microsoft.com/office/powerpoint/2010/main" val="81649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eg"/><Relationship Id="rId1" Type="http://schemas.openxmlformats.org/officeDocument/2006/relationships/slideLayout" Target="../slideLayouts/slideLayout7.xml"/><Relationship Id="rId5" Type="http://schemas.openxmlformats.org/officeDocument/2006/relationships/image" Target="../media/image99.jpg"/><Relationship Id="rId4" Type="http://schemas.openxmlformats.org/officeDocument/2006/relationships/image" Target="../media/image98.jpg"/></Relationships>
</file>

<file path=ppt/slides/_rels/slide11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7.xml"/><Relationship Id="rId5" Type="http://schemas.openxmlformats.org/officeDocument/2006/relationships/image" Target="../media/image71.jpg"/><Relationship Id="rId4" Type="http://schemas.openxmlformats.org/officeDocument/2006/relationships/image" Target="../media/image7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971550" y="2420938"/>
            <a:ext cx="7416800" cy="147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4000" b="1" dirty="0" smtClean="0">
                <a:latin typeface="微软雅黑" panose="020B0503020204020204" pitchFamily="34" charset="-122"/>
                <a:ea typeface="微软雅黑" panose="020B0503020204020204" pitchFamily="34" charset="-122"/>
              </a:rPr>
              <a:t>PPT</a:t>
            </a:r>
            <a:r>
              <a:rPr lang="zh-CN" altLang="en-US" sz="4000" b="1" dirty="0" smtClean="0">
                <a:latin typeface="微软雅黑" panose="020B0503020204020204" pitchFamily="34" charset="-122"/>
                <a:ea typeface="微软雅黑" panose="020B0503020204020204" pitchFamily="34" charset="-122"/>
              </a:rPr>
              <a:t>制作及</a:t>
            </a:r>
            <a:r>
              <a:rPr lang="zh-CN" sz="4000" b="1" dirty="0" smtClean="0">
                <a:latin typeface="微软雅黑" panose="020B0503020204020204" pitchFamily="34" charset="-122"/>
                <a:ea typeface="微软雅黑" panose="020B0503020204020204" pitchFamily="34" charset="-122"/>
              </a:rPr>
              <a:t>设计</a:t>
            </a:r>
          </a:p>
        </p:txBody>
      </p:sp>
      <p:cxnSp>
        <p:nvCxnSpPr>
          <p:cNvPr id="5" name="直接连接符 4"/>
          <p:cNvCxnSpPr>
            <a:cxnSpLocks noChangeShapeType="1"/>
          </p:cNvCxnSpPr>
          <p:nvPr/>
        </p:nvCxnSpPr>
        <p:spPr bwMode="auto">
          <a:xfrm>
            <a:off x="0" y="2813050"/>
            <a:ext cx="4572000" cy="0"/>
          </a:xfrm>
          <a:prstGeom prst="line">
            <a:avLst/>
          </a:prstGeom>
          <a:noFill/>
          <a:ln w="9525">
            <a:solidFill>
              <a:srgbClr val="A6A6A6"/>
            </a:solidFill>
            <a:round/>
            <a:headEnd/>
            <a:tailEnd/>
          </a:ln>
          <a:extLst>
            <a:ext uri="{909E8E84-426E-40DD-AFC4-6F175D3DCCD1}">
              <a14:hiddenFill xmlns:a14="http://schemas.microsoft.com/office/drawing/2010/main">
                <a:noFill/>
              </a14:hiddenFill>
            </a:ext>
          </a:extLst>
        </p:spPr>
      </p:cxnSp>
      <p:cxnSp>
        <p:nvCxnSpPr>
          <p:cNvPr id="6" name="直接连接符 5"/>
          <p:cNvCxnSpPr>
            <a:cxnSpLocks noChangeShapeType="1"/>
          </p:cNvCxnSpPr>
          <p:nvPr/>
        </p:nvCxnSpPr>
        <p:spPr bwMode="auto">
          <a:xfrm flipV="1">
            <a:off x="4572000" y="2378075"/>
            <a:ext cx="0" cy="433388"/>
          </a:xfrm>
          <a:prstGeom prst="line">
            <a:avLst/>
          </a:prstGeom>
          <a:noFill/>
          <a:ln w="38100">
            <a:solidFill>
              <a:srgbClr val="A6A6A6"/>
            </a:solidFill>
            <a:round/>
            <a:headEnd/>
            <a:tailEnd/>
          </a:ln>
          <a:extLst>
            <a:ext uri="{909E8E84-426E-40DD-AFC4-6F175D3DCCD1}">
              <a14:hiddenFill xmlns:a14="http://schemas.microsoft.com/office/drawing/2010/main">
                <a:noFill/>
              </a14:hiddenFill>
            </a:ext>
          </a:extLst>
        </p:spPr>
      </p:cxnSp>
      <p:sp>
        <p:nvSpPr>
          <p:cNvPr id="7" name="TextBox 6"/>
          <p:cNvSpPr txBox="1">
            <a:spLocks noChangeArrowheads="1"/>
          </p:cNvSpPr>
          <p:nvPr/>
        </p:nvSpPr>
        <p:spPr bwMode="auto">
          <a:xfrm>
            <a:off x="4716463" y="2565400"/>
            <a:ext cx="1293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200" b="1">
                <a:latin typeface="微软雅黑" panose="020B0503020204020204" pitchFamily="34" charset="-122"/>
                <a:ea typeface="微软雅黑" panose="020B0503020204020204" pitchFamily="34" charset="-122"/>
              </a:rPr>
              <a:t>TP-LINK  2015</a:t>
            </a:r>
            <a:endParaRPr lang="zh-CN" altLang="en-US" sz="1200" b="1">
              <a:latin typeface="微软雅黑" panose="020B0503020204020204" pitchFamily="34" charset="-122"/>
              <a:ea typeface="微软雅黑" panose="020B0503020204020204" pitchFamily="34" charset="-122"/>
            </a:endParaRPr>
          </a:p>
        </p:txBody>
      </p:sp>
      <p:cxnSp>
        <p:nvCxnSpPr>
          <p:cNvPr id="8" name="直接连接符 7"/>
          <p:cNvCxnSpPr>
            <a:cxnSpLocks noChangeShapeType="1"/>
          </p:cNvCxnSpPr>
          <p:nvPr/>
        </p:nvCxnSpPr>
        <p:spPr bwMode="auto">
          <a:xfrm flipV="1">
            <a:off x="4656138" y="2522538"/>
            <a:ext cx="0" cy="288925"/>
          </a:xfrm>
          <a:prstGeom prst="line">
            <a:avLst/>
          </a:prstGeom>
          <a:noFill/>
          <a:ln w="38100">
            <a:solidFill>
              <a:srgbClr val="4F81BD"/>
            </a:solidFill>
            <a:round/>
            <a:headEnd/>
            <a:tailEnd/>
          </a:ln>
          <a:extLst>
            <a:ext uri="{909E8E84-426E-40DD-AFC4-6F175D3DCCD1}">
              <a14:hiddenFill xmlns:a14="http://schemas.microsoft.com/office/drawing/2010/main">
                <a:noFill/>
              </a14:hiddenFill>
            </a:ext>
          </a:extLst>
        </p:spPr>
      </p:cxnSp>
      <p:sp>
        <p:nvSpPr>
          <p:cNvPr id="9" name="TextBox 6"/>
          <p:cNvSpPr txBox="1">
            <a:spLocks noChangeArrowheads="1"/>
          </p:cNvSpPr>
          <p:nvPr/>
        </p:nvSpPr>
        <p:spPr bwMode="auto">
          <a:xfrm>
            <a:off x="5827556" y="5632428"/>
            <a:ext cx="295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dirty="0">
                <a:latin typeface="幼圆" panose="02010509060101010101" pitchFamily="49" charset="-122"/>
                <a:ea typeface="幼圆" panose="02010509060101010101" pitchFamily="49" charset="-122"/>
              </a:rPr>
              <a:t>人力资源部 培训课 钟文嫡</a:t>
            </a:r>
          </a:p>
        </p:txBody>
      </p:sp>
    </p:spTree>
    <p:extLst>
      <p:ext uri="{BB962C8B-B14F-4D97-AF65-F5344CB8AC3E}">
        <p14:creationId xmlns:p14="http://schemas.microsoft.com/office/powerpoint/2010/main" val="3667822165"/>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273" y="3142445"/>
            <a:ext cx="9272789" cy="54091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060620" y="3160138"/>
            <a:ext cx="5409126" cy="523220"/>
          </a:xfrm>
          <a:prstGeom prst="rect">
            <a:avLst/>
          </a:prstGeom>
          <a:noFill/>
        </p:spPr>
        <p:txBody>
          <a:bodyPr wrap="square" rtlCol="0">
            <a:spAutoFit/>
          </a:bodyPr>
          <a:lstStyle/>
          <a:p>
            <a:r>
              <a:rPr lang="zh-CN" altLang="en-US" sz="2800" b="1" dirty="0" smtClean="0">
                <a:solidFill>
                  <a:schemeClr val="bg1"/>
                </a:solidFill>
              </a:rPr>
              <a:t>搞技术的也可以很性感有木有！</a:t>
            </a:r>
            <a:endParaRPr lang="en-US" altLang="zh-CN" sz="2800" b="1" dirty="0" smtClean="0">
              <a:solidFill>
                <a:schemeClr val="bg1"/>
              </a:solidFill>
            </a:endParaRPr>
          </a:p>
        </p:txBody>
      </p:sp>
    </p:spTree>
    <p:extLst>
      <p:ext uri="{BB962C8B-B14F-4D97-AF65-F5344CB8AC3E}">
        <p14:creationId xmlns:p14="http://schemas.microsoft.com/office/powerpoint/2010/main" val="2299093358"/>
      </p:ext>
    </p:extLst>
  </p:cSld>
  <p:clrMapOvr>
    <a:masterClrMapping/>
  </p:clrMapOvr>
  <p:transition spd="slow">
    <p:push/>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539552" y="5661248"/>
            <a:ext cx="417646" cy="360040"/>
          </a:xfrm>
          <a:prstGeom prst="triangle">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259632" y="6185796"/>
            <a:ext cx="7488832" cy="461665"/>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注意：只要修改数字，→</a:t>
            </a:r>
            <a:r>
              <a:rPr lang="en-US" altLang="zh-CN" dirty="0" smtClean="0">
                <a:solidFill>
                  <a:schemeClr val="bg1"/>
                </a:solidFill>
                <a:latin typeface="微软雅黑" pitchFamily="34" charset="-122"/>
                <a:ea typeface="微软雅黑" pitchFamily="34" charset="-122"/>
              </a:rPr>
              <a:t>_→</a:t>
            </a:r>
            <a:r>
              <a:rPr lang="zh-CN" altLang="en-US" dirty="0" smtClean="0">
                <a:solidFill>
                  <a:schemeClr val="bg1"/>
                </a:solidFill>
                <a:latin typeface="微软雅黑" pitchFamily="34" charset="-122"/>
                <a:ea typeface="微软雅黑" pitchFamily="34" charset="-122"/>
              </a:rPr>
              <a:t>右边的人和占比就会</a:t>
            </a:r>
            <a:r>
              <a:rPr lang="zh-CN" altLang="en-US" sz="2400" dirty="0" smtClean="0">
                <a:solidFill>
                  <a:srgbClr val="FFCF37"/>
                </a:solidFill>
                <a:latin typeface="微软雅黑" pitchFamily="34" charset="-122"/>
                <a:ea typeface="微软雅黑" pitchFamily="34" charset="-122"/>
              </a:rPr>
              <a:t>自动</a:t>
            </a:r>
            <a:r>
              <a:rPr lang="zh-CN" altLang="en-US" dirty="0" smtClean="0">
                <a:solidFill>
                  <a:schemeClr val="bg1"/>
                </a:solidFill>
                <a:latin typeface="微软雅黑" pitchFamily="34" charset="-122"/>
                <a:ea typeface="微软雅黑" pitchFamily="34" charset="-122"/>
              </a:rPr>
              <a:t>变化！</a:t>
            </a:r>
            <a:endParaRPr lang="zh-CN" altLang="en-US" dirty="0">
              <a:solidFill>
                <a:schemeClr val="bg1"/>
              </a:solidFill>
              <a:latin typeface="微软雅黑" pitchFamily="34" charset="-122"/>
              <a:ea typeface="微软雅黑" pitchFamily="34" charset="-122"/>
            </a:endParaRPr>
          </a:p>
        </p:txBody>
      </p:sp>
      <p:sp>
        <p:nvSpPr>
          <p:cNvPr id="9" name="五边形 8"/>
          <p:cNvSpPr/>
          <p:nvPr/>
        </p:nvSpPr>
        <p:spPr>
          <a:xfrm>
            <a:off x="0" y="0"/>
            <a:ext cx="2123728" cy="1052736"/>
          </a:xfrm>
          <a:prstGeom prst="homePlate">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latin typeface="微软雅黑" pitchFamily="34" charset="-122"/>
                <a:ea typeface="微软雅黑" pitchFamily="34" charset="-122"/>
              </a:rPr>
              <a:t>推荐二</a:t>
            </a:r>
            <a:endParaRPr lang="zh-CN" altLang="en-US" sz="2800" b="1" dirty="0">
              <a:solidFill>
                <a:schemeClr val="bg1"/>
              </a:solidFill>
              <a:latin typeface="微软雅黑" pitchFamily="34" charset="-122"/>
              <a:ea typeface="微软雅黑" pitchFamily="34" charset="-122"/>
            </a:endParaRPr>
          </a:p>
        </p:txBody>
      </p:sp>
      <p:pic>
        <p:nvPicPr>
          <p:cNvPr id="15" name="图片 14" descr="MultipleRows0212.png"/>
          <p:cNvPicPr>
            <a:picLocks noChangeAspect="1"/>
          </p:cNvPicPr>
          <p:nvPr/>
        </p:nvPicPr>
        <p:blipFill>
          <a:blip r:embed="rId2" cstate="print"/>
          <a:stretch>
            <a:fillRect/>
          </a:stretch>
        </p:blipFill>
        <p:spPr>
          <a:xfrm>
            <a:off x="2267744" y="1268760"/>
            <a:ext cx="4876191" cy="3657143"/>
          </a:xfrm>
          <a:prstGeom prst="rect">
            <a:avLst/>
          </a:prstGeom>
        </p:spPr>
      </p:pic>
      <p:sp>
        <p:nvSpPr>
          <p:cNvPr id="16" name="TextBox 15"/>
          <p:cNvSpPr txBox="1"/>
          <p:nvPr/>
        </p:nvSpPr>
        <p:spPr>
          <a:xfrm>
            <a:off x="3779912" y="5157192"/>
            <a:ext cx="2376264" cy="523220"/>
          </a:xfrm>
          <a:prstGeom prst="rect">
            <a:avLst/>
          </a:prstGeom>
          <a:noFill/>
        </p:spPr>
        <p:txBody>
          <a:bodyPr wrap="square" rtlCol="0">
            <a:spAutoFit/>
          </a:bodyPr>
          <a:lstStyle/>
          <a:p>
            <a:r>
              <a:rPr lang="zh-CN" altLang="en-US" sz="2800" b="1" dirty="0" smtClean="0">
                <a:latin typeface="微软雅黑" pitchFamily="34" charset="-122"/>
                <a:ea typeface="微软雅黑" pitchFamily="34" charset="-122"/>
              </a:rPr>
              <a:t>准确 、美观</a:t>
            </a:r>
            <a:endParaRPr lang="zh-CN" altLang="en-US" sz="2800" b="1" dirty="0">
              <a:latin typeface="微软雅黑" pitchFamily="34" charset="-122"/>
              <a:ea typeface="微软雅黑" pitchFamily="34" charset="-122"/>
            </a:endParaRPr>
          </a:p>
        </p:txBody>
      </p:sp>
    </p:spTree>
    <p:extLst>
      <p:ext uri="{BB962C8B-B14F-4D97-AF65-F5344CB8AC3E}">
        <p14:creationId xmlns:p14="http://schemas.microsoft.com/office/powerpoint/2010/main" val="3971172602"/>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539552" y="5661248"/>
            <a:ext cx="417646" cy="360040"/>
          </a:xfrm>
          <a:prstGeom prst="triangle">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2267744" y="6224433"/>
            <a:ext cx="6192688"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各种主题，各种自定义选择，还能更赞么？！</a:t>
            </a:r>
            <a:endParaRPr lang="zh-CN" altLang="en-US" dirty="0">
              <a:solidFill>
                <a:schemeClr val="bg1"/>
              </a:solidFill>
              <a:latin typeface="微软雅黑" pitchFamily="34" charset="-122"/>
              <a:ea typeface="微软雅黑" pitchFamily="34" charset="-122"/>
            </a:endParaRPr>
          </a:p>
        </p:txBody>
      </p:sp>
      <p:sp>
        <p:nvSpPr>
          <p:cNvPr id="9" name="五边形 8"/>
          <p:cNvSpPr/>
          <p:nvPr/>
        </p:nvSpPr>
        <p:spPr>
          <a:xfrm>
            <a:off x="0" y="0"/>
            <a:ext cx="2123728" cy="1052736"/>
          </a:xfrm>
          <a:prstGeom prst="homePlate">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latin typeface="微软雅黑" pitchFamily="34" charset="-122"/>
                <a:ea typeface="微软雅黑" pitchFamily="34" charset="-122"/>
              </a:rPr>
              <a:t>推荐二</a:t>
            </a:r>
            <a:endParaRPr lang="zh-CN" altLang="en-US" sz="2800" b="1" dirty="0">
              <a:solidFill>
                <a:schemeClr val="bg1"/>
              </a:solidFill>
              <a:latin typeface="微软雅黑" pitchFamily="34" charset="-122"/>
              <a:ea typeface="微软雅黑" pitchFamily="34" charset="-122"/>
            </a:endParaRPr>
          </a:p>
        </p:txBody>
      </p:sp>
      <p:pic>
        <p:nvPicPr>
          <p:cNvPr id="12" name="图片 11" descr="QQ截图20150805234223.png"/>
          <p:cNvPicPr>
            <a:picLocks noChangeAspect="1"/>
          </p:cNvPicPr>
          <p:nvPr/>
        </p:nvPicPr>
        <p:blipFill>
          <a:blip r:embed="rId2" cstate="print"/>
          <a:stretch>
            <a:fillRect/>
          </a:stretch>
        </p:blipFill>
        <p:spPr>
          <a:xfrm>
            <a:off x="1763688" y="1412776"/>
            <a:ext cx="6047619" cy="4019048"/>
          </a:xfrm>
          <a:prstGeom prst="rect">
            <a:avLst/>
          </a:prstGeom>
        </p:spPr>
      </p:pic>
    </p:spTree>
    <p:extLst>
      <p:ext uri="{BB962C8B-B14F-4D97-AF65-F5344CB8AC3E}">
        <p14:creationId xmlns:p14="http://schemas.microsoft.com/office/powerpoint/2010/main" val="59809002"/>
      </p:ext>
    </p:extLst>
  </p:cSld>
  <p:clrMapOvr>
    <a:masterClrMapping/>
  </p:clrMapOvr>
  <p:transition spd="slow">
    <p:push/>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539552" y="5661248"/>
            <a:ext cx="417646" cy="360040"/>
          </a:xfrm>
          <a:prstGeom prst="triangle">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061864" y="6093296"/>
            <a:ext cx="6192688" cy="461665"/>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顾名思义，</a:t>
            </a:r>
            <a:r>
              <a:rPr lang="en-US" altLang="zh-CN" dirty="0" smtClean="0">
                <a:solidFill>
                  <a:schemeClr val="bg1"/>
                </a:solidFill>
                <a:latin typeface="微软雅黑" pitchFamily="34" charset="-122"/>
                <a:ea typeface="微软雅黑" pitchFamily="34" charset="-122"/>
              </a:rPr>
              <a:t>Word  Cloud</a:t>
            </a:r>
            <a:r>
              <a:rPr lang="zh-CN" altLang="en-US" dirty="0" smtClean="0">
                <a:solidFill>
                  <a:schemeClr val="bg1"/>
                </a:solidFill>
                <a:latin typeface="微软雅黑" pitchFamily="34" charset="-122"/>
                <a:ea typeface="微软雅黑" pitchFamily="34" charset="-122"/>
              </a:rPr>
              <a:t>，</a:t>
            </a:r>
            <a:r>
              <a:rPr lang="zh-CN" altLang="en-US" sz="2400" b="1" dirty="0" smtClean="0">
                <a:solidFill>
                  <a:srgbClr val="FFCF37"/>
                </a:solidFill>
                <a:latin typeface="微软雅黑" pitchFamily="34" charset="-122"/>
                <a:ea typeface="微软雅黑" pitchFamily="34" charset="-122"/>
              </a:rPr>
              <a:t>字体云</a:t>
            </a:r>
            <a:endParaRPr lang="zh-CN" altLang="en-US" b="1" dirty="0">
              <a:solidFill>
                <a:srgbClr val="FFCF37"/>
              </a:solidFill>
              <a:latin typeface="微软雅黑" pitchFamily="34" charset="-122"/>
              <a:ea typeface="微软雅黑" pitchFamily="34" charset="-122"/>
            </a:endParaRPr>
          </a:p>
        </p:txBody>
      </p:sp>
      <p:sp>
        <p:nvSpPr>
          <p:cNvPr id="9" name="五边形 8"/>
          <p:cNvSpPr/>
          <p:nvPr/>
        </p:nvSpPr>
        <p:spPr>
          <a:xfrm>
            <a:off x="0" y="0"/>
            <a:ext cx="2123728" cy="1052736"/>
          </a:xfrm>
          <a:prstGeom prst="homePlate">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latin typeface="微软雅黑" pitchFamily="34" charset="-122"/>
                <a:ea typeface="微软雅黑" pitchFamily="34" charset="-122"/>
              </a:rPr>
              <a:t>推荐三</a:t>
            </a:r>
            <a:endParaRPr lang="zh-CN" altLang="en-US" sz="2800" b="1" dirty="0">
              <a:solidFill>
                <a:schemeClr val="bg1"/>
              </a:solidFill>
              <a:latin typeface="微软雅黑" pitchFamily="34" charset="-122"/>
              <a:ea typeface="微软雅黑" pitchFamily="34" charset="-122"/>
            </a:endParaRPr>
          </a:p>
        </p:txBody>
      </p:sp>
      <p:pic>
        <p:nvPicPr>
          <p:cNvPr id="8" name="图片 7" descr="QQ截图20150805234326.png"/>
          <p:cNvPicPr>
            <a:picLocks noChangeAspect="1"/>
          </p:cNvPicPr>
          <p:nvPr/>
        </p:nvPicPr>
        <p:blipFill>
          <a:blip r:embed="rId2" cstate="print"/>
          <a:srcRect r="228" b="42865"/>
          <a:stretch>
            <a:fillRect/>
          </a:stretch>
        </p:blipFill>
        <p:spPr>
          <a:xfrm>
            <a:off x="827584" y="2276872"/>
            <a:ext cx="4608512" cy="2160240"/>
          </a:xfrm>
          <a:prstGeom prst="rect">
            <a:avLst/>
          </a:prstGeom>
        </p:spPr>
      </p:pic>
      <p:sp>
        <p:nvSpPr>
          <p:cNvPr id="13" name="矩形标注 12"/>
          <p:cNvSpPr/>
          <p:nvPr/>
        </p:nvSpPr>
        <p:spPr>
          <a:xfrm flipV="1">
            <a:off x="6228184" y="2564904"/>
            <a:ext cx="2520280" cy="1688588"/>
          </a:xfrm>
          <a:prstGeom prst="wedgeRectCallou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3"/>
          <p:cNvSpPr txBox="1"/>
          <p:nvPr/>
        </p:nvSpPr>
        <p:spPr>
          <a:xfrm>
            <a:off x="6444208" y="2996952"/>
            <a:ext cx="2088232" cy="830997"/>
          </a:xfrm>
          <a:prstGeom prst="rect">
            <a:avLst/>
          </a:prstGeom>
          <a:noFill/>
        </p:spPr>
        <p:txBody>
          <a:bodyPr wrap="square" rtlCol="0">
            <a:spAutoFit/>
          </a:bodyPr>
          <a:lstStyle/>
          <a:p>
            <a:pPr algn="ctr"/>
            <a:r>
              <a:rPr lang="zh-CN" altLang="en-US" sz="2400" dirty="0" smtClean="0">
                <a:latin typeface="微软雅黑" pitchFamily="34" charset="-122"/>
                <a:ea typeface="微软雅黑" pitchFamily="34" charset="-122"/>
              </a:rPr>
              <a:t>是文字插件</a:t>
            </a:r>
            <a:endParaRPr lang="en-US" altLang="zh-CN" sz="2400" dirty="0" smtClean="0">
              <a:latin typeface="微软雅黑" pitchFamily="34" charset="-122"/>
              <a:ea typeface="微软雅黑" pitchFamily="34" charset="-122"/>
            </a:endParaRPr>
          </a:p>
          <a:p>
            <a:pPr algn="ctr"/>
            <a:r>
              <a:rPr lang="zh-CN" altLang="en-US" sz="2400" dirty="0" smtClean="0">
                <a:latin typeface="微软雅黑" pitchFamily="34" charset="-122"/>
                <a:ea typeface="微软雅黑" pitchFamily="34" charset="-122"/>
              </a:rPr>
              <a:t>各种适用</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676242974"/>
      </p:ext>
    </p:extLst>
  </p:cSld>
  <p:clrMapOvr>
    <a:masterClrMapping/>
  </p:clrMapOvr>
  <p:transition spd="slow">
    <p:push/>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539552" y="5661248"/>
            <a:ext cx="417646" cy="360040"/>
          </a:xfrm>
          <a:prstGeom prst="triangle">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99592" y="6067538"/>
            <a:ext cx="7416824" cy="646331"/>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只要选中一段文字，运行，就会生成一坨</a:t>
            </a:r>
            <a:r>
              <a:rPr lang="zh-CN" altLang="en-US" b="1" dirty="0" smtClean="0">
                <a:solidFill>
                  <a:srgbClr val="FFCF37"/>
                </a:solidFill>
                <a:latin typeface="微软雅黑" pitchFamily="34" charset="-122"/>
                <a:ea typeface="微软雅黑" pitchFamily="34" charset="-122"/>
              </a:rPr>
              <a:t>字体云</a:t>
            </a:r>
            <a:r>
              <a:rPr lang="zh-CN" altLang="en-US" dirty="0" smtClean="0">
                <a:solidFill>
                  <a:schemeClr val="bg1"/>
                </a:solidFill>
                <a:latin typeface="微软雅黑" pitchFamily="34" charset="-122"/>
                <a:ea typeface="微软雅黑" pitchFamily="34" charset="-122"/>
              </a:rPr>
              <a:t>，此外，它会按照词频来展示字体的大小</a:t>
            </a:r>
            <a:endParaRPr lang="zh-CN" altLang="en-US" dirty="0">
              <a:solidFill>
                <a:schemeClr val="bg1"/>
              </a:solidFill>
              <a:latin typeface="微软雅黑" pitchFamily="34" charset="-122"/>
              <a:ea typeface="微软雅黑" pitchFamily="34" charset="-122"/>
            </a:endParaRPr>
          </a:p>
        </p:txBody>
      </p:sp>
      <p:sp>
        <p:nvSpPr>
          <p:cNvPr id="9" name="五边形 8"/>
          <p:cNvSpPr/>
          <p:nvPr/>
        </p:nvSpPr>
        <p:spPr>
          <a:xfrm>
            <a:off x="0" y="0"/>
            <a:ext cx="2123728" cy="1052736"/>
          </a:xfrm>
          <a:prstGeom prst="homePlate">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latin typeface="微软雅黑" pitchFamily="34" charset="-122"/>
                <a:ea typeface="微软雅黑" pitchFamily="34" charset="-122"/>
              </a:rPr>
              <a:t>推荐三</a:t>
            </a:r>
            <a:endParaRPr lang="zh-CN" altLang="en-US" sz="2800" b="1" dirty="0">
              <a:solidFill>
                <a:schemeClr val="bg1"/>
              </a:solidFill>
              <a:latin typeface="微软雅黑" pitchFamily="34" charset="-122"/>
              <a:ea typeface="微软雅黑" pitchFamily="34" charset="-122"/>
            </a:endParaRPr>
          </a:p>
        </p:txBody>
      </p:sp>
      <p:pic>
        <p:nvPicPr>
          <p:cNvPr id="12" name="图片 11" descr="QQ截图20150805234347.png"/>
          <p:cNvPicPr>
            <a:picLocks noChangeAspect="1"/>
          </p:cNvPicPr>
          <p:nvPr/>
        </p:nvPicPr>
        <p:blipFill>
          <a:blip r:embed="rId2" cstate="print"/>
          <a:stretch>
            <a:fillRect/>
          </a:stretch>
        </p:blipFill>
        <p:spPr>
          <a:xfrm>
            <a:off x="1665922" y="1311846"/>
            <a:ext cx="6486405" cy="4378323"/>
          </a:xfrm>
          <a:prstGeom prst="rect">
            <a:avLst/>
          </a:prstGeom>
        </p:spPr>
      </p:pic>
    </p:spTree>
    <p:extLst>
      <p:ext uri="{BB962C8B-B14F-4D97-AF65-F5344CB8AC3E}">
        <p14:creationId xmlns:p14="http://schemas.microsoft.com/office/powerpoint/2010/main" val="735116794"/>
      </p:ext>
    </p:extLst>
  </p:cSld>
  <p:clrMapOvr>
    <a:masterClrMapping/>
  </p:clrMapOvr>
  <p:transition spd="slow">
    <p:push/>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72816"/>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2987824" y="2060848"/>
            <a:ext cx="4176464" cy="461665"/>
          </a:xfrm>
          <a:prstGeom prst="rect">
            <a:avLst/>
          </a:prstGeom>
          <a:noFill/>
        </p:spPr>
        <p:txBody>
          <a:bodyPr wrap="square" rtlCol="0">
            <a:spAutoFit/>
          </a:bodyPr>
          <a:lstStyle/>
          <a:p>
            <a:r>
              <a:rPr lang="zh-CN" altLang="en-US" sz="2400" b="1" dirty="0" smtClean="0">
                <a:solidFill>
                  <a:srgbClr val="FFCF37"/>
                </a:solidFill>
                <a:latin typeface="微软雅黑" pitchFamily="34" charset="-122"/>
                <a:ea typeface="微软雅黑" pitchFamily="34" charset="-122"/>
              </a:rPr>
              <a:t>还在用</a:t>
            </a:r>
            <a:r>
              <a:rPr lang="en-US" altLang="zh-CN" sz="2400" b="1" dirty="0" smtClean="0">
                <a:solidFill>
                  <a:srgbClr val="FFCF37"/>
                </a:solidFill>
                <a:latin typeface="微软雅黑" pitchFamily="34" charset="-122"/>
                <a:ea typeface="微软雅黑" pitchFamily="34" charset="-122"/>
              </a:rPr>
              <a:t>2003</a:t>
            </a:r>
            <a:r>
              <a:rPr lang="zh-CN" altLang="en-US" sz="2400" b="1" dirty="0" smtClean="0">
                <a:solidFill>
                  <a:srgbClr val="FFCF37"/>
                </a:solidFill>
                <a:latin typeface="微软雅黑" pitchFamily="34" charset="-122"/>
                <a:ea typeface="微软雅黑" pitchFamily="34" charset="-122"/>
              </a:rPr>
              <a:t>版的</a:t>
            </a:r>
            <a:r>
              <a:rPr lang="en-US" altLang="zh-CN" sz="2400" b="1" dirty="0" smtClean="0">
                <a:solidFill>
                  <a:srgbClr val="FFCF37"/>
                </a:solidFill>
                <a:latin typeface="微软雅黑" pitchFamily="34" charset="-122"/>
                <a:ea typeface="微软雅黑" pitchFamily="34" charset="-122"/>
              </a:rPr>
              <a:t>?</a:t>
            </a:r>
            <a:endParaRPr lang="zh-CN" altLang="en-US" sz="2400" b="1" dirty="0">
              <a:solidFill>
                <a:schemeClr val="bg1"/>
              </a:solidFill>
              <a:latin typeface="微软雅黑" pitchFamily="34" charset="-122"/>
              <a:ea typeface="微软雅黑" pitchFamily="34" charset="-122"/>
            </a:endParaRPr>
          </a:p>
        </p:txBody>
      </p:sp>
      <p:sp>
        <p:nvSpPr>
          <p:cNvPr id="8" name="TextBox 7"/>
          <p:cNvSpPr txBox="1"/>
          <p:nvPr/>
        </p:nvSpPr>
        <p:spPr>
          <a:xfrm>
            <a:off x="3131840" y="2852936"/>
            <a:ext cx="3024336" cy="461665"/>
          </a:xfrm>
          <a:prstGeom prst="rect">
            <a:avLst/>
          </a:prstGeom>
          <a:noFill/>
        </p:spPr>
        <p:txBody>
          <a:bodyPr wrap="square" rtlCol="0">
            <a:spAutoFit/>
          </a:bodyPr>
          <a:lstStyle/>
          <a:p>
            <a:r>
              <a:rPr lang="zh-CN" altLang="en-US" sz="2400" dirty="0" smtClean="0">
                <a:solidFill>
                  <a:schemeClr val="tx1">
                    <a:lumMod val="95000"/>
                    <a:lumOff val="5000"/>
                  </a:schemeClr>
                </a:solidFill>
                <a:latin typeface="微软雅黑" pitchFamily="34" charset="-122"/>
                <a:ea typeface="微软雅黑" pitchFamily="34" charset="-122"/>
              </a:rPr>
              <a:t>亲，落后</a:t>
            </a:r>
            <a:r>
              <a:rPr lang="en-US" altLang="zh-CN" sz="2400" dirty="0" smtClean="0">
                <a:solidFill>
                  <a:schemeClr val="tx1">
                    <a:lumMod val="95000"/>
                    <a:lumOff val="5000"/>
                  </a:schemeClr>
                </a:solidFill>
                <a:latin typeface="微软雅黑" pitchFamily="34" charset="-122"/>
                <a:ea typeface="微软雅黑" pitchFamily="34" charset="-122"/>
              </a:rPr>
              <a:t>10</a:t>
            </a:r>
            <a:r>
              <a:rPr lang="zh-CN" altLang="en-US" sz="2400" dirty="0" smtClean="0">
                <a:solidFill>
                  <a:schemeClr val="tx1">
                    <a:lumMod val="95000"/>
                    <a:lumOff val="5000"/>
                  </a:schemeClr>
                </a:solidFill>
                <a:latin typeface="微软雅黑" pitchFamily="34" charset="-122"/>
                <a:ea typeface="微软雅黑" pitchFamily="34" charset="-122"/>
              </a:rPr>
              <a:t>年了</a:t>
            </a:r>
            <a:endParaRPr lang="zh-CN" altLang="en-US" sz="2400" dirty="0">
              <a:solidFill>
                <a:schemeClr val="tx1">
                  <a:lumMod val="95000"/>
                  <a:lumOff val="5000"/>
                </a:schemeClr>
              </a:solidFill>
              <a:latin typeface="微软雅黑" pitchFamily="34" charset="-122"/>
              <a:ea typeface="微软雅黑" pitchFamily="34" charset="-122"/>
            </a:endParaRPr>
          </a:p>
        </p:txBody>
      </p:sp>
      <p:sp>
        <p:nvSpPr>
          <p:cNvPr id="13" name="矩形 12"/>
          <p:cNvSpPr/>
          <p:nvPr/>
        </p:nvSpPr>
        <p:spPr>
          <a:xfrm>
            <a:off x="0" y="3573016"/>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059832" y="3789040"/>
            <a:ext cx="4176464" cy="461665"/>
          </a:xfrm>
          <a:prstGeom prst="rect">
            <a:avLst/>
          </a:prstGeom>
          <a:noFill/>
        </p:spPr>
        <p:txBody>
          <a:bodyPr wrap="square" rtlCol="0">
            <a:spAutoFit/>
          </a:bodyPr>
          <a:lstStyle/>
          <a:p>
            <a:r>
              <a:rPr lang="zh-CN" altLang="en-US" sz="2400" b="1" dirty="0" smtClean="0">
                <a:solidFill>
                  <a:srgbClr val="FFCF37"/>
                </a:solidFill>
                <a:latin typeface="微软雅黑" pitchFamily="34" charset="-122"/>
                <a:ea typeface="微软雅黑" pitchFamily="34" charset="-122"/>
              </a:rPr>
              <a:t>已在用</a:t>
            </a:r>
            <a:r>
              <a:rPr lang="en-US" altLang="zh-CN" sz="2400" b="1" dirty="0" smtClean="0">
                <a:solidFill>
                  <a:srgbClr val="FFCF37"/>
                </a:solidFill>
                <a:latin typeface="微软雅黑" pitchFamily="34" charset="-122"/>
                <a:ea typeface="微软雅黑" pitchFamily="34" charset="-122"/>
              </a:rPr>
              <a:t>2013</a:t>
            </a:r>
            <a:r>
              <a:rPr lang="zh-CN" altLang="en-US" sz="2400" b="1" dirty="0" smtClean="0">
                <a:solidFill>
                  <a:srgbClr val="FFCF37"/>
                </a:solidFill>
                <a:latin typeface="微软雅黑" pitchFamily="34" charset="-122"/>
                <a:ea typeface="微软雅黑" pitchFamily="34" charset="-122"/>
              </a:rPr>
              <a:t>版的</a:t>
            </a:r>
            <a:r>
              <a:rPr lang="en-US" altLang="zh-CN" sz="2400" b="1" dirty="0" smtClean="0">
                <a:solidFill>
                  <a:srgbClr val="FFCF37"/>
                </a:solidFill>
                <a:latin typeface="微软雅黑" pitchFamily="34" charset="-122"/>
                <a:ea typeface="微软雅黑" pitchFamily="34" charset="-122"/>
              </a:rPr>
              <a:t>?</a:t>
            </a:r>
            <a:endParaRPr lang="zh-CN" altLang="en-US" sz="2400" b="1" dirty="0">
              <a:solidFill>
                <a:schemeClr val="bg1"/>
              </a:solidFill>
              <a:latin typeface="微软雅黑" pitchFamily="34" charset="-122"/>
              <a:ea typeface="微软雅黑" pitchFamily="34" charset="-122"/>
            </a:endParaRPr>
          </a:p>
        </p:txBody>
      </p:sp>
      <p:sp>
        <p:nvSpPr>
          <p:cNvPr id="15" name="TextBox 14"/>
          <p:cNvSpPr txBox="1"/>
          <p:nvPr/>
        </p:nvSpPr>
        <p:spPr>
          <a:xfrm>
            <a:off x="2987824" y="4797152"/>
            <a:ext cx="3024336" cy="461665"/>
          </a:xfrm>
          <a:prstGeom prst="rect">
            <a:avLst/>
          </a:prstGeom>
          <a:noFill/>
        </p:spPr>
        <p:txBody>
          <a:bodyPr wrap="square" rtlCol="0">
            <a:spAutoFit/>
          </a:bodyPr>
          <a:lstStyle/>
          <a:p>
            <a:r>
              <a:rPr lang="zh-CN" altLang="en-US" sz="2400" dirty="0" smtClean="0">
                <a:solidFill>
                  <a:schemeClr val="tx1">
                    <a:lumMod val="95000"/>
                    <a:lumOff val="5000"/>
                  </a:schemeClr>
                </a:solidFill>
                <a:latin typeface="微软雅黑" pitchFamily="34" charset="-122"/>
                <a:ea typeface="微软雅黑" pitchFamily="34" charset="-122"/>
              </a:rPr>
              <a:t>请继续发现它的强大</a:t>
            </a:r>
            <a:endParaRPr lang="zh-CN" altLang="en-US" sz="2400" dirty="0">
              <a:solidFill>
                <a:schemeClr val="tx1">
                  <a:lumMod val="95000"/>
                  <a:lumOff val="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783785564"/>
      </p:ext>
    </p:extLst>
  </p:cSld>
  <p:clrMapOvr>
    <a:masterClrMapping/>
  </p:clrMapOvr>
  <p:transition spd="slow">
    <p:push/>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17278" y="2960330"/>
            <a:ext cx="4156255" cy="584775"/>
          </a:xfrm>
          <a:prstGeom prst="rect">
            <a:avLst/>
          </a:prstGeom>
          <a:noFill/>
        </p:spPr>
        <p:txBody>
          <a:bodyPr wrap="square" rtlCol="0">
            <a:spAutoFit/>
          </a:bodyPr>
          <a:lstStyle/>
          <a:p>
            <a:r>
              <a:rPr lang="en-US" altLang="zh-CN" sz="3200" b="1" dirty="0" smtClean="0"/>
              <a:t>@ </a:t>
            </a:r>
            <a:r>
              <a:rPr lang="zh-CN" altLang="en-US" sz="3200" b="1" dirty="0" smtClean="0"/>
              <a:t>这群人叫</a:t>
            </a:r>
            <a:r>
              <a:rPr lang="en-US" altLang="zh-CN" sz="3200" b="1" dirty="0" err="1" smtClean="0"/>
              <a:t>PPTer</a:t>
            </a:r>
            <a:endParaRPr lang="zh-CN" altLang="en-US" sz="3200" b="1" dirty="0"/>
          </a:p>
        </p:txBody>
      </p:sp>
    </p:spTree>
    <p:extLst>
      <p:ext uri="{BB962C8B-B14F-4D97-AF65-F5344CB8AC3E}">
        <p14:creationId xmlns:p14="http://schemas.microsoft.com/office/powerpoint/2010/main" val="1085832935"/>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47841" y="4711863"/>
            <a:ext cx="2328862" cy="1829972"/>
          </a:xfrm>
          <a:prstGeom prst="rect">
            <a:avLst/>
          </a:prstGeom>
          <a:noFill/>
        </p:spPr>
        <p:style>
          <a:lnRef idx="3">
            <a:schemeClr val="lt1"/>
          </a:lnRef>
          <a:fillRef idx="1">
            <a:schemeClr val="accent4"/>
          </a:fillRef>
          <a:effectRef idx="1">
            <a:schemeClr val="accent4"/>
          </a:effectRef>
          <a:fontRef idx="minor">
            <a:schemeClr val="lt1"/>
          </a:fontRef>
        </p:style>
        <p:txBody>
          <a:bodyPr rtlCol="0" anchor="ctr"/>
          <a:lstStyle/>
          <a:p>
            <a:pPr marL="285750">
              <a:buFont typeface="Arial" panose="020B0604020202020204" pitchFamily="34" charset="0"/>
              <a:buChar char="•"/>
            </a:pPr>
            <a:r>
              <a:rPr lang="zh-CN" altLang="en-US" sz="2000" b="1" dirty="0">
                <a:solidFill>
                  <a:schemeClr val="bg2">
                    <a:lumMod val="25000"/>
                  </a:schemeClr>
                </a:solidFill>
              </a:rPr>
              <a:t>配色</a:t>
            </a:r>
            <a:endParaRPr lang="en-US" altLang="zh-CN" sz="2000" b="1" dirty="0">
              <a:solidFill>
                <a:schemeClr val="bg2">
                  <a:lumMod val="25000"/>
                </a:schemeClr>
              </a:solidFill>
            </a:endParaRPr>
          </a:p>
          <a:p>
            <a:pPr marL="285750">
              <a:buFont typeface="Arial" panose="020B0604020202020204" pitchFamily="34" charset="0"/>
              <a:buChar char="•"/>
            </a:pPr>
            <a:r>
              <a:rPr lang="zh-CN" altLang="en-US" sz="2000" b="1" dirty="0">
                <a:solidFill>
                  <a:schemeClr val="bg2">
                    <a:lumMod val="25000"/>
                  </a:schemeClr>
                </a:solidFill>
              </a:rPr>
              <a:t>字体</a:t>
            </a:r>
            <a:endParaRPr lang="en-US" altLang="zh-CN" sz="2000" b="1" dirty="0">
              <a:solidFill>
                <a:schemeClr val="bg2">
                  <a:lumMod val="25000"/>
                </a:schemeClr>
              </a:solidFill>
            </a:endParaRPr>
          </a:p>
          <a:p>
            <a:pPr marL="285750">
              <a:buFont typeface="Arial" panose="020B0604020202020204" pitchFamily="34" charset="0"/>
              <a:buChar char="•"/>
            </a:pPr>
            <a:r>
              <a:rPr lang="zh-CN" altLang="en-US" sz="2000" b="1" dirty="0">
                <a:solidFill>
                  <a:schemeClr val="bg2">
                    <a:lumMod val="25000"/>
                  </a:schemeClr>
                </a:solidFill>
              </a:rPr>
              <a:t>图片</a:t>
            </a:r>
            <a:endParaRPr lang="en-US" altLang="zh-CN" sz="2000" b="1" dirty="0">
              <a:solidFill>
                <a:schemeClr val="bg2">
                  <a:lumMod val="25000"/>
                </a:schemeClr>
              </a:solidFill>
            </a:endParaRPr>
          </a:p>
          <a:p>
            <a:pPr marL="285750">
              <a:buFont typeface="Arial" panose="020B0604020202020204" pitchFamily="34" charset="0"/>
              <a:buChar char="•"/>
            </a:pPr>
            <a:r>
              <a:rPr lang="zh-CN" altLang="en-US" sz="2000" b="1" dirty="0">
                <a:solidFill>
                  <a:schemeClr val="bg2">
                    <a:lumMod val="25000"/>
                  </a:schemeClr>
                </a:solidFill>
              </a:rPr>
              <a:t>数据</a:t>
            </a:r>
            <a:r>
              <a:rPr lang="zh-CN" altLang="en-US" sz="2000" b="1" dirty="0" smtClean="0">
                <a:solidFill>
                  <a:schemeClr val="bg2">
                    <a:lumMod val="25000"/>
                  </a:schemeClr>
                </a:solidFill>
              </a:rPr>
              <a:t>可视化</a:t>
            </a:r>
            <a:endParaRPr lang="zh-CN" altLang="en-US" sz="2000" b="1" dirty="0">
              <a:solidFill>
                <a:schemeClr val="bg2">
                  <a:lumMod val="25000"/>
                </a:schemeClr>
              </a:solidFill>
            </a:endParaRPr>
          </a:p>
        </p:txBody>
      </p:sp>
      <p:sp>
        <p:nvSpPr>
          <p:cNvPr id="5" name="直角三角形 4"/>
          <p:cNvSpPr/>
          <p:nvPr/>
        </p:nvSpPr>
        <p:spPr>
          <a:xfrm>
            <a:off x="4650344" y="1996223"/>
            <a:ext cx="2524260" cy="1803042"/>
          </a:xfrm>
          <a:prstGeom prst="rtTriangle">
            <a:avLst/>
          </a:prstGeom>
          <a:solidFill>
            <a:srgbClr val="75B44A"/>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排版</a:t>
            </a:r>
            <a:endParaRPr lang="zh-CN" altLang="en-US" sz="2400" b="1" dirty="0">
              <a:latin typeface="微软雅黑" panose="020B0503020204020204" pitchFamily="34" charset="-122"/>
              <a:ea typeface="微软雅黑" panose="020B0503020204020204" pitchFamily="34" charset="-122"/>
            </a:endParaRPr>
          </a:p>
        </p:txBody>
      </p:sp>
      <p:sp>
        <p:nvSpPr>
          <p:cNvPr id="12" name="线形标注 2(带强调线) 11"/>
          <p:cNvSpPr/>
          <p:nvPr/>
        </p:nvSpPr>
        <p:spPr>
          <a:xfrm flipH="1">
            <a:off x="1043186" y="1674251"/>
            <a:ext cx="1622739" cy="1262130"/>
          </a:xfrm>
          <a:prstGeom prst="accentCallout2">
            <a:avLst>
              <a:gd name="adj1" fmla="val 17468"/>
              <a:gd name="adj2" fmla="val -4432"/>
              <a:gd name="adj3" fmla="val 18750"/>
              <a:gd name="adj4" fmla="val -16667"/>
              <a:gd name="adj5" fmla="val 112500"/>
              <a:gd name="adj6" fmla="val -4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000" b="1" dirty="0" smtClean="0">
                <a:solidFill>
                  <a:schemeClr val="accent3">
                    <a:lumMod val="50000"/>
                  </a:schemeClr>
                </a:solidFill>
              </a:rPr>
              <a:t>了解目的</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分析观众</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确定形式</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确定内容</a:t>
            </a:r>
            <a:endParaRPr lang="en-US" altLang="zh-CN" sz="2000" b="1" dirty="0" smtClean="0">
              <a:solidFill>
                <a:schemeClr val="accent3">
                  <a:lumMod val="50000"/>
                </a:schemeClr>
              </a:solidFill>
            </a:endParaRPr>
          </a:p>
        </p:txBody>
      </p:sp>
      <p:sp>
        <p:nvSpPr>
          <p:cNvPr id="4" name="直角三角形 3"/>
          <p:cNvSpPr/>
          <p:nvPr/>
        </p:nvSpPr>
        <p:spPr>
          <a:xfrm rot="10800000">
            <a:off x="1969392" y="3955958"/>
            <a:ext cx="2524260" cy="1803042"/>
          </a:xfrm>
          <a:prstGeom prst="rtTriangle">
            <a:avLst/>
          </a:prstGeom>
          <a:solidFill>
            <a:srgbClr val="FFCE33"/>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dirty="0"/>
          </a:p>
        </p:txBody>
      </p:sp>
      <p:sp>
        <p:nvSpPr>
          <p:cNvPr id="7" name="直角三角形 6"/>
          <p:cNvSpPr/>
          <p:nvPr/>
        </p:nvSpPr>
        <p:spPr>
          <a:xfrm flipH="1">
            <a:off x="1969392" y="1996223"/>
            <a:ext cx="2524260" cy="1803042"/>
          </a:xfrm>
          <a:prstGeom prst="rtTriangl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构思</a:t>
            </a:r>
            <a:endParaRPr lang="zh-CN" altLang="en-US" sz="2400" b="1" dirty="0">
              <a:latin typeface="微软雅黑" panose="020B0503020204020204" pitchFamily="34" charset="-122"/>
              <a:ea typeface="微软雅黑" panose="020B0503020204020204" pitchFamily="34" charset="-122"/>
            </a:endParaRPr>
          </a:p>
        </p:txBody>
      </p:sp>
      <p:sp>
        <p:nvSpPr>
          <p:cNvPr id="8" name="直角三角形 7"/>
          <p:cNvSpPr/>
          <p:nvPr/>
        </p:nvSpPr>
        <p:spPr>
          <a:xfrm rot="10800000" flipH="1">
            <a:off x="4650344" y="3955958"/>
            <a:ext cx="2524260" cy="1803042"/>
          </a:xfrm>
          <a:prstGeom prst="rtTriangle">
            <a:avLst/>
          </a:prstGeom>
          <a:solidFill>
            <a:srgbClr val="F0975A"/>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 name="文本框 2"/>
          <p:cNvSpPr txBox="1"/>
          <p:nvPr/>
        </p:nvSpPr>
        <p:spPr>
          <a:xfrm>
            <a:off x="3279280" y="4262905"/>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134909" y="4250198"/>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动画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5677968" y="1996223"/>
            <a:ext cx="3510567" cy="579549"/>
          </a:xfrm>
          <a:prstGeom prst="rect">
            <a:avLst/>
          </a:prstGeom>
          <a:noFill/>
          <a:ln>
            <a:noFill/>
          </a:ln>
        </p:spPr>
        <p:style>
          <a:lnRef idx="3">
            <a:schemeClr val="lt1"/>
          </a:lnRef>
          <a:fillRef idx="1">
            <a:schemeClr val="accent6"/>
          </a:fillRef>
          <a:effectRef idx="1">
            <a:schemeClr val="accent6"/>
          </a:effectRef>
          <a:fontRef idx="minor">
            <a:schemeClr val="lt1"/>
          </a:fontRef>
        </p:style>
        <p:txBody>
          <a:bodyPr rtlCol="0" anchor="ctr"/>
          <a:lstStyle/>
          <a:p>
            <a:r>
              <a:rPr lang="zh-CN" altLang="en-US" sz="2000" b="1" dirty="0" smtClean="0">
                <a:solidFill>
                  <a:schemeClr val="accent3">
                    <a:lumMod val="50000"/>
                  </a:schemeClr>
                </a:solidFill>
              </a:rPr>
              <a:t>四大原则：</a:t>
            </a:r>
            <a:endParaRPr lang="en-US" altLang="zh-CN" sz="2000" b="1" dirty="0" smtClean="0">
              <a:solidFill>
                <a:schemeClr val="accent3">
                  <a:lumMod val="50000"/>
                </a:schemeClr>
              </a:solidFill>
            </a:endParaRPr>
          </a:p>
          <a:p>
            <a:r>
              <a:rPr lang="zh-CN" altLang="en-US" sz="2000" b="1" dirty="0">
                <a:solidFill>
                  <a:schemeClr val="accent3">
                    <a:lumMod val="50000"/>
                  </a:schemeClr>
                </a:solidFill>
              </a:rPr>
              <a:t>留白</a:t>
            </a:r>
          </a:p>
        </p:txBody>
      </p:sp>
      <p:sp>
        <p:nvSpPr>
          <p:cNvPr id="48" name="矩形 47"/>
          <p:cNvSpPr/>
          <p:nvPr/>
        </p:nvSpPr>
        <p:spPr>
          <a:xfrm>
            <a:off x="6868726" y="1608784"/>
            <a:ext cx="1129053" cy="2268828"/>
          </a:xfrm>
          <a:prstGeom prst="rect">
            <a:avLst/>
          </a:prstGeom>
          <a:noFill/>
          <a:ln>
            <a:noFill/>
          </a:ln>
        </p:spPr>
        <p:style>
          <a:lnRef idx="3">
            <a:schemeClr val="lt1"/>
          </a:lnRef>
          <a:fillRef idx="1">
            <a:schemeClr val="accent6"/>
          </a:fillRef>
          <a:effectRef idx="1">
            <a:schemeClr val="accent6"/>
          </a:effectRef>
          <a:fontRef idx="minor">
            <a:schemeClr val="lt1"/>
          </a:fontRef>
        </p:style>
        <p:txBody>
          <a:bodyPr vert="horz" rtlCol="0" anchor="ctr"/>
          <a:lstStyle/>
          <a:p>
            <a:pPr algn="ctr"/>
            <a:r>
              <a:rPr lang="zh-CN" altLang="en-US" sz="2000" b="1" dirty="0" smtClean="0">
                <a:solidFill>
                  <a:schemeClr val="accent3">
                    <a:lumMod val="50000"/>
                  </a:schemeClr>
                </a:solidFill>
              </a:rPr>
              <a:t>对齐</a:t>
            </a:r>
            <a:endParaRPr lang="en-US" altLang="zh-CN" sz="2000" b="1" dirty="0" smtClean="0">
              <a:solidFill>
                <a:schemeClr val="accent3">
                  <a:lumMod val="50000"/>
                </a:schemeClr>
              </a:solidFill>
            </a:endParaRPr>
          </a:p>
          <a:p>
            <a:pPr algn="ctr"/>
            <a:r>
              <a:rPr lang="zh-CN" altLang="en-US" sz="2000" b="1" dirty="0" smtClean="0">
                <a:solidFill>
                  <a:schemeClr val="accent3">
                    <a:lumMod val="50000"/>
                  </a:schemeClr>
                </a:solidFill>
              </a:rPr>
              <a:t>对比</a:t>
            </a:r>
            <a:endParaRPr lang="en-US" altLang="zh-CN" sz="2000" b="1" dirty="0" smtClean="0">
              <a:solidFill>
                <a:schemeClr val="accent3">
                  <a:lumMod val="50000"/>
                </a:schemeClr>
              </a:solidFill>
            </a:endParaRPr>
          </a:p>
          <a:p>
            <a:pPr algn="ctr"/>
            <a:r>
              <a:rPr lang="zh-CN" altLang="en-US" sz="2000" b="1" dirty="0" smtClean="0">
                <a:solidFill>
                  <a:schemeClr val="accent3">
                    <a:lumMod val="50000"/>
                  </a:schemeClr>
                </a:solidFill>
              </a:rPr>
              <a:t>集中</a:t>
            </a:r>
            <a:endParaRPr lang="en-US" altLang="zh-CN" sz="2000" b="1" dirty="0" smtClean="0">
              <a:solidFill>
                <a:schemeClr val="accent3">
                  <a:lumMod val="50000"/>
                </a:schemeClr>
              </a:solidFill>
            </a:endParaRPr>
          </a:p>
          <a:p>
            <a:pPr algn="ctr"/>
            <a:r>
              <a:rPr lang="zh-CN" altLang="en-US" sz="2000" b="1" dirty="0">
                <a:solidFill>
                  <a:schemeClr val="accent3">
                    <a:lumMod val="50000"/>
                  </a:schemeClr>
                </a:solidFill>
              </a:rPr>
              <a:t>统一</a:t>
            </a:r>
            <a:endParaRPr lang="en-US" altLang="zh-CN" sz="2000" b="1" dirty="0" smtClean="0">
              <a:solidFill>
                <a:schemeClr val="accent3">
                  <a:lumMod val="50000"/>
                </a:schemeClr>
              </a:solidFill>
            </a:endParaRPr>
          </a:p>
          <a:p>
            <a:pPr algn="ctr"/>
            <a:endParaRPr lang="zh-CN" altLang="en-US" sz="2000" b="1" dirty="0">
              <a:solidFill>
                <a:schemeClr val="accent3">
                  <a:lumMod val="50000"/>
                </a:schemeClr>
              </a:solidFill>
            </a:endParaRPr>
          </a:p>
        </p:txBody>
      </p:sp>
      <p:sp>
        <p:nvSpPr>
          <p:cNvPr id="59" name="标题 1"/>
          <p:cNvSpPr txBox="1">
            <a:spLocks/>
          </p:cNvSpPr>
          <p:nvPr/>
        </p:nvSpPr>
        <p:spPr bwMode="auto">
          <a:xfrm>
            <a:off x="286453" y="-107058"/>
            <a:ext cx="35131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b="1" dirty="0">
                <a:solidFill>
                  <a:srgbClr val="A6A6A6"/>
                </a:solidFill>
                <a:latin typeface="微软雅黑" panose="020B0503020204020204" pitchFamily="34" charset="-122"/>
                <a:ea typeface="微软雅黑" panose="020B0503020204020204" pitchFamily="34" charset="-122"/>
              </a:rPr>
              <a:t>[</a:t>
            </a:r>
            <a:r>
              <a:rPr lang="en-US" altLang="zh-CN" b="1" dirty="0" smtClean="0">
                <a:solidFill>
                  <a:srgbClr val="A6A6A6"/>
                </a:solidFill>
                <a:latin typeface="微软雅黑" panose="020B0503020204020204" pitchFamily="34" charset="-122"/>
                <a:ea typeface="微软雅黑" panose="020B0503020204020204" pitchFamily="34" charset="-122"/>
              </a:rPr>
              <a:t>03]</a:t>
            </a:r>
            <a:endParaRPr lang="zh-CN" altLang="zh-CN" b="1" dirty="0">
              <a:solidFill>
                <a:srgbClr val="A6A6A6"/>
              </a:solidFill>
              <a:latin typeface="微软雅黑" panose="020B0503020204020204" pitchFamily="34" charset="-122"/>
              <a:ea typeface="微软雅黑" panose="020B0503020204020204" pitchFamily="34" charset="-122"/>
            </a:endParaRPr>
          </a:p>
        </p:txBody>
      </p:sp>
      <p:sp>
        <p:nvSpPr>
          <p:cNvPr id="69" name="矩形 24"/>
          <p:cNvSpPr>
            <a:spLocks noChangeArrowheads="1"/>
          </p:cNvSpPr>
          <p:nvPr/>
        </p:nvSpPr>
        <p:spPr bwMode="auto">
          <a:xfrm>
            <a:off x="1358910" y="238191"/>
            <a:ext cx="2319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如何制作</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06984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par>
                                <p:cTn id="10" presetID="47" presetClass="exit" presetSubtype="0" fill="hold" grpId="0" nodeType="withEffect">
                                  <p:stCondLst>
                                    <p:cond delay="0"/>
                                  </p:stCondLst>
                                  <p:childTnLst>
                                    <p:animEffect transition="out" filter="fade">
                                      <p:cBhvr>
                                        <p:cTn id="11" dur="1000"/>
                                        <p:tgtEl>
                                          <p:spTgt spid="5"/>
                                        </p:tgtEl>
                                      </p:cBhvr>
                                    </p:animEffect>
                                    <p:anim calcmode="lin" valueType="num">
                                      <p:cBhvr>
                                        <p:cTn id="12" dur="1000"/>
                                        <p:tgtEl>
                                          <p:spTgt spid="5"/>
                                        </p:tgtEl>
                                        <p:attrNameLst>
                                          <p:attrName>ppt_x</p:attrName>
                                        </p:attrNameLst>
                                      </p:cBhvr>
                                      <p:tavLst>
                                        <p:tav tm="0">
                                          <p:val>
                                            <p:strVal val="ppt_x"/>
                                          </p:val>
                                        </p:tav>
                                        <p:tav tm="100000">
                                          <p:val>
                                            <p:strVal val="ppt_x"/>
                                          </p:val>
                                        </p:tav>
                                      </p:tavLst>
                                    </p:anim>
                                    <p:anim calcmode="lin" valueType="num">
                                      <p:cBhvr>
                                        <p:cTn id="13" dur="1000"/>
                                        <p:tgtEl>
                                          <p:spTgt spid="5"/>
                                        </p:tgtEl>
                                        <p:attrNameLst>
                                          <p:attrName>ppt_y</p:attrName>
                                        </p:attrNameLst>
                                      </p:cBhvr>
                                      <p:tavLst>
                                        <p:tav tm="0">
                                          <p:val>
                                            <p:strVal val="ppt_y"/>
                                          </p:val>
                                        </p:tav>
                                        <p:tav tm="100000">
                                          <p:val>
                                            <p:strVal val="ppt_y-.1"/>
                                          </p:val>
                                        </p:tav>
                                      </p:tavLst>
                                    </p:anim>
                                    <p:set>
                                      <p:cBhvr>
                                        <p:cTn id="14" dur="1" fill="hold">
                                          <p:stCondLst>
                                            <p:cond delay="999"/>
                                          </p:stCondLst>
                                        </p:cTn>
                                        <p:tgtEl>
                                          <p:spTgt spid="5"/>
                                        </p:tgtEl>
                                        <p:attrNameLst>
                                          <p:attrName>style.visibility</p:attrName>
                                        </p:attrNameLst>
                                      </p:cBhvr>
                                      <p:to>
                                        <p:strVal val="hidden"/>
                                      </p:to>
                                    </p:set>
                                  </p:childTnLst>
                                </p:cTn>
                              </p:par>
                              <p:par>
                                <p:cTn id="15" presetID="47" presetClass="exit" presetSubtype="0" fill="hold" grpId="0" nodeType="withEffect">
                                  <p:stCondLst>
                                    <p:cond delay="0"/>
                                  </p:stCondLst>
                                  <p:childTnLst>
                                    <p:animEffect transition="out" filter="fade">
                                      <p:cBhvr>
                                        <p:cTn id="16" dur="1000"/>
                                        <p:tgtEl>
                                          <p:spTgt spid="12"/>
                                        </p:tgtEl>
                                      </p:cBhvr>
                                    </p:animEffect>
                                    <p:anim calcmode="lin" valueType="num">
                                      <p:cBhvr>
                                        <p:cTn id="17" dur="1000"/>
                                        <p:tgtEl>
                                          <p:spTgt spid="12"/>
                                        </p:tgtEl>
                                        <p:attrNameLst>
                                          <p:attrName>ppt_x</p:attrName>
                                        </p:attrNameLst>
                                      </p:cBhvr>
                                      <p:tavLst>
                                        <p:tav tm="0">
                                          <p:val>
                                            <p:strVal val="ppt_x"/>
                                          </p:val>
                                        </p:tav>
                                        <p:tav tm="100000">
                                          <p:val>
                                            <p:strVal val="ppt_x"/>
                                          </p:val>
                                        </p:tav>
                                      </p:tavLst>
                                    </p:anim>
                                    <p:anim calcmode="lin" valueType="num">
                                      <p:cBhvr>
                                        <p:cTn id="18" dur="1000"/>
                                        <p:tgtEl>
                                          <p:spTgt spid="12"/>
                                        </p:tgtEl>
                                        <p:attrNameLst>
                                          <p:attrName>ppt_y</p:attrName>
                                        </p:attrNameLst>
                                      </p:cBhvr>
                                      <p:tavLst>
                                        <p:tav tm="0">
                                          <p:val>
                                            <p:strVal val="ppt_y"/>
                                          </p:val>
                                        </p:tav>
                                        <p:tav tm="100000">
                                          <p:val>
                                            <p:strVal val="ppt_y-.1"/>
                                          </p:val>
                                        </p:tav>
                                      </p:tavLst>
                                    </p:anim>
                                    <p:set>
                                      <p:cBhvr>
                                        <p:cTn id="19" dur="1" fill="hold">
                                          <p:stCondLst>
                                            <p:cond delay="999"/>
                                          </p:stCondLst>
                                        </p:cTn>
                                        <p:tgtEl>
                                          <p:spTgt spid="12"/>
                                        </p:tgtEl>
                                        <p:attrNameLst>
                                          <p:attrName>style.visibility</p:attrName>
                                        </p:attrNameLst>
                                      </p:cBhvr>
                                      <p:to>
                                        <p:strVal val="hidden"/>
                                      </p:to>
                                    </p:set>
                                  </p:childTnLst>
                                </p:cTn>
                              </p:par>
                              <p:par>
                                <p:cTn id="20" presetID="47" presetClass="exit" presetSubtype="0" fill="hold" grpId="0" nodeType="withEffect">
                                  <p:stCondLst>
                                    <p:cond delay="0"/>
                                  </p:stCondLst>
                                  <p:childTnLst>
                                    <p:animEffect transition="out" filter="fade">
                                      <p:cBhvr>
                                        <p:cTn id="21" dur="1000"/>
                                        <p:tgtEl>
                                          <p:spTgt spid="4"/>
                                        </p:tgtEl>
                                      </p:cBhvr>
                                    </p:animEffect>
                                    <p:anim calcmode="lin" valueType="num">
                                      <p:cBhvr>
                                        <p:cTn id="22" dur="1000"/>
                                        <p:tgtEl>
                                          <p:spTgt spid="4"/>
                                        </p:tgtEl>
                                        <p:attrNameLst>
                                          <p:attrName>ppt_x</p:attrName>
                                        </p:attrNameLst>
                                      </p:cBhvr>
                                      <p:tavLst>
                                        <p:tav tm="0">
                                          <p:val>
                                            <p:strVal val="ppt_x"/>
                                          </p:val>
                                        </p:tav>
                                        <p:tav tm="100000">
                                          <p:val>
                                            <p:strVal val="ppt_x"/>
                                          </p:val>
                                        </p:tav>
                                      </p:tavLst>
                                    </p:anim>
                                    <p:anim calcmode="lin" valueType="num">
                                      <p:cBhvr>
                                        <p:cTn id="23" dur="1000"/>
                                        <p:tgtEl>
                                          <p:spTgt spid="4"/>
                                        </p:tgtEl>
                                        <p:attrNameLst>
                                          <p:attrName>ppt_y</p:attrName>
                                        </p:attrNameLst>
                                      </p:cBhvr>
                                      <p:tavLst>
                                        <p:tav tm="0">
                                          <p:val>
                                            <p:strVal val="ppt_y"/>
                                          </p:val>
                                        </p:tav>
                                        <p:tav tm="100000">
                                          <p:val>
                                            <p:strVal val="ppt_y-.1"/>
                                          </p:val>
                                        </p:tav>
                                      </p:tavLst>
                                    </p:anim>
                                    <p:set>
                                      <p:cBhvr>
                                        <p:cTn id="24" dur="1" fill="hold">
                                          <p:stCondLst>
                                            <p:cond delay="999"/>
                                          </p:stCondLst>
                                        </p:cTn>
                                        <p:tgtEl>
                                          <p:spTgt spid="4"/>
                                        </p:tgtEl>
                                        <p:attrNameLst>
                                          <p:attrName>style.visibility</p:attrName>
                                        </p:attrNameLst>
                                      </p:cBhvr>
                                      <p:to>
                                        <p:strVal val="hidden"/>
                                      </p:to>
                                    </p:set>
                                  </p:childTnLst>
                                </p:cTn>
                              </p:par>
                              <p:par>
                                <p:cTn id="25" presetID="47" presetClass="exit" presetSubtype="0" fill="hold" grpId="0" nodeType="withEffect">
                                  <p:stCondLst>
                                    <p:cond delay="0"/>
                                  </p:stCondLst>
                                  <p:childTnLst>
                                    <p:animEffect transition="out" filter="fade">
                                      <p:cBhvr>
                                        <p:cTn id="26" dur="1000"/>
                                        <p:tgtEl>
                                          <p:spTgt spid="7"/>
                                        </p:tgtEl>
                                      </p:cBhvr>
                                    </p:animEffect>
                                    <p:anim calcmode="lin" valueType="num">
                                      <p:cBhvr>
                                        <p:cTn id="27" dur="1000"/>
                                        <p:tgtEl>
                                          <p:spTgt spid="7"/>
                                        </p:tgtEl>
                                        <p:attrNameLst>
                                          <p:attrName>ppt_x</p:attrName>
                                        </p:attrNameLst>
                                      </p:cBhvr>
                                      <p:tavLst>
                                        <p:tav tm="0">
                                          <p:val>
                                            <p:strVal val="ppt_x"/>
                                          </p:val>
                                        </p:tav>
                                        <p:tav tm="100000">
                                          <p:val>
                                            <p:strVal val="ppt_x"/>
                                          </p:val>
                                        </p:tav>
                                      </p:tavLst>
                                    </p:anim>
                                    <p:anim calcmode="lin" valueType="num">
                                      <p:cBhvr>
                                        <p:cTn id="28" dur="1000"/>
                                        <p:tgtEl>
                                          <p:spTgt spid="7"/>
                                        </p:tgtEl>
                                        <p:attrNameLst>
                                          <p:attrName>ppt_y</p:attrName>
                                        </p:attrNameLst>
                                      </p:cBhvr>
                                      <p:tavLst>
                                        <p:tav tm="0">
                                          <p:val>
                                            <p:strVal val="ppt_y"/>
                                          </p:val>
                                        </p:tav>
                                        <p:tav tm="100000">
                                          <p:val>
                                            <p:strVal val="ppt_y-.1"/>
                                          </p:val>
                                        </p:tav>
                                      </p:tavLst>
                                    </p:anim>
                                    <p:set>
                                      <p:cBhvr>
                                        <p:cTn id="29" dur="1" fill="hold">
                                          <p:stCondLst>
                                            <p:cond delay="999"/>
                                          </p:stCondLst>
                                        </p:cTn>
                                        <p:tgtEl>
                                          <p:spTgt spid="7"/>
                                        </p:tgtEl>
                                        <p:attrNameLst>
                                          <p:attrName>style.visibility</p:attrName>
                                        </p:attrNameLst>
                                      </p:cBhvr>
                                      <p:to>
                                        <p:strVal val="hidden"/>
                                      </p:to>
                                    </p:set>
                                  </p:childTnLst>
                                </p:cTn>
                              </p:par>
                              <p:par>
                                <p:cTn id="30" presetID="47" presetClass="exit" presetSubtype="0" fill="hold" grpId="0" nodeType="withEffect">
                                  <p:stCondLst>
                                    <p:cond delay="0"/>
                                  </p:stCondLst>
                                  <p:childTnLst>
                                    <p:animEffect transition="out" filter="fade">
                                      <p:cBhvr>
                                        <p:cTn id="31" dur="1000"/>
                                        <p:tgtEl>
                                          <p:spTgt spid="3"/>
                                        </p:tgtEl>
                                      </p:cBhvr>
                                    </p:animEffect>
                                    <p:anim calcmode="lin" valueType="num">
                                      <p:cBhvr>
                                        <p:cTn id="32" dur="1000"/>
                                        <p:tgtEl>
                                          <p:spTgt spid="3"/>
                                        </p:tgtEl>
                                        <p:attrNameLst>
                                          <p:attrName>ppt_x</p:attrName>
                                        </p:attrNameLst>
                                      </p:cBhvr>
                                      <p:tavLst>
                                        <p:tav tm="0">
                                          <p:val>
                                            <p:strVal val="ppt_x"/>
                                          </p:val>
                                        </p:tav>
                                        <p:tav tm="100000">
                                          <p:val>
                                            <p:strVal val="ppt_x"/>
                                          </p:val>
                                        </p:tav>
                                      </p:tavLst>
                                    </p:anim>
                                    <p:anim calcmode="lin" valueType="num">
                                      <p:cBhvr>
                                        <p:cTn id="33" dur="1000"/>
                                        <p:tgtEl>
                                          <p:spTgt spid="3"/>
                                        </p:tgtEl>
                                        <p:attrNameLst>
                                          <p:attrName>ppt_y</p:attrName>
                                        </p:attrNameLst>
                                      </p:cBhvr>
                                      <p:tavLst>
                                        <p:tav tm="0">
                                          <p:val>
                                            <p:strVal val="ppt_y"/>
                                          </p:val>
                                        </p:tav>
                                        <p:tav tm="100000">
                                          <p:val>
                                            <p:strVal val="ppt_y-.1"/>
                                          </p:val>
                                        </p:tav>
                                      </p:tavLst>
                                    </p:anim>
                                    <p:set>
                                      <p:cBhvr>
                                        <p:cTn id="34" dur="1" fill="hold">
                                          <p:stCondLst>
                                            <p:cond delay="999"/>
                                          </p:stCondLst>
                                        </p:cTn>
                                        <p:tgtEl>
                                          <p:spTgt spid="3"/>
                                        </p:tgtEl>
                                        <p:attrNameLst>
                                          <p:attrName>style.visibility</p:attrName>
                                        </p:attrNameLst>
                                      </p:cBhvr>
                                      <p:to>
                                        <p:strVal val="hidden"/>
                                      </p:to>
                                    </p:set>
                                  </p:childTnLst>
                                </p:cTn>
                              </p:par>
                              <p:par>
                                <p:cTn id="35" presetID="47" presetClass="exit" presetSubtype="0" fill="hold" grpId="0" nodeType="withEffect">
                                  <p:stCondLst>
                                    <p:cond delay="0"/>
                                  </p:stCondLst>
                                  <p:childTnLst>
                                    <p:animEffect transition="out" filter="fade">
                                      <p:cBhvr>
                                        <p:cTn id="36" dur="1000"/>
                                        <p:tgtEl>
                                          <p:spTgt spid="13"/>
                                        </p:tgtEl>
                                      </p:cBhvr>
                                    </p:animEffect>
                                    <p:anim calcmode="lin" valueType="num">
                                      <p:cBhvr>
                                        <p:cTn id="37" dur="1000"/>
                                        <p:tgtEl>
                                          <p:spTgt spid="13"/>
                                        </p:tgtEl>
                                        <p:attrNameLst>
                                          <p:attrName>ppt_x</p:attrName>
                                        </p:attrNameLst>
                                      </p:cBhvr>
                                      <p:tavLst>
                                        <p:tav tm="0">
                                          <p:val>
                                            <p:strVal val="ppt_x"/>
                                          </p:val>
                                        </p:tav>
                                        <p:tav tm="100000">
                                          <p:val>
                                            <p:strVal val="ppt_x"/>
                                          </p:val>
                                        </p:tav>
                                      </p:tavLst>
                                    </p:anim>
                                    <p:anim calcmode="lin" valueType="num">
                                      <p:cBhvr>
                                        <p:cTn id="38" dur="1000"/>
                                        <p:tgtEl>
                                          <p:spTgt spid="13"/>
                                        </p:tgtEl>
                                        <p:attrNameLst>
                                          <p:attrName>ppt_y</p:attrName>
                                        </p:attrNameLst>
                                      </p:cBhvr>
                                      <p:tavLst>
                                        <p:tav tm="0">
                                          <p:val>
                                            <p:strVal val="ppt_y"/>
                                          </p:val>
                                        </p:tav>
                                        <p:tav tm="100000">
                                          <p:val>
                                            <p:strVal val="ppt_y-.1"/>
                                          </p:val>
                                        </p:tav>
                                      </p:tavLst>
                                    </p:anim>
                                    <p:set>
                                      <p:cBhvr>
                                        <p:cTn id="39" dur="1" fill="hold">
                                          <p:stCondLst>
                                            <p:cond delay="999"/>
                                          </p:stCondLst>
                                        </p:cTn>
                                        <p:tgtEl>
                                          <p:spTgt spid="13"/>
                                        </p:tgtEl>
                                        <p:attrNameLst>
                                          <p:attrName>style.visibility</p:attrName>
                                        </p:attrNameLst>
                                      </p:cBhvr>
                                      <p:to>
                                        <p:strVal val="hidden"/>
                                      </p:to>
                                    </p:set>
                                  </p:childTnLst>
                                </p:cTn>
                              </p:par>
                              <p:par>
                                <p:cTn id="40" presetID="47" presetClass="exit" presetSubtype="0" fill="hold" grpId="0" nodeType="withEffect">
                                  <p:stCondLst>
                                    <p:cond delay="0"/>
                                  </p:stCondLst>
                                  <p:childTnLst>
                                    <p:animEffect transition="out" filter="fade">
                                      <p:cBhvr>
                                        <p:cTn id="41" dur="1000"/>
                                        <p:tgtEl>
                                          <p:spTgt spid="48"/>
                                        </p:tgtEl>
                                      </p:cBhvr>
                                    </p:animEffect>
                                    <p:anim calcmode="lin" valueType="num">
                                      <p:cBhvr>
                                        <p:cTn id="42" dur="1000"/>
                                        <p:tgtEl>
                                          <p:spTgt spid="48"/>
                                        </p:tgtEl>
                                        <p:attrNameLst>
                                          <p:attrName>ppt_x</p:attrName>
                                        </p:attrNameLst>
                                      </p:cBhvr>
                                      <p:tavLst>
                                        <p:tav tm="0">
                                          <p:val>
                                            <p:strVal val="ppt_x"/>
                                          </p:val>
                                        </p:tav>
                                        <p:tav tm="100000">
                                          <p:val>
                                            <p:strVal val="ppt_x"/>
                                          </p:val>
                                        </p:tav>
                                      </p:tavLst>
                                    </p:anim>
                                    <p:anim calcmode="lin" valueType="num">
                                      <p:cBhvr>
                                        <p:cTn id="43" dur="1000"/>
                                        <p:tgtEl>
                                          <p:spTgt spid="48"/>
                                        </p:tgtEl>
                                        <p:attrNameLst>
                                          <p:attrName>ppt_y</p:attrName>
                                        </p:attrNameLst>
                                      </p:cBhvr>
                                      <p:tavLst>
                                        <p:tav tm="0">
                                          <p:val>
                                            <p:strVal val="ppt_y"/>
                                          </p:val>
                                        </p:tav>
                                        <p:tav tm="100000">
                                          <p:val>
                                            <p:strVal val="ppt_y-.1"/>
                                          </p:val>
                                        </p:tav>
                                      </p:tavLst>
                                    </p:anim>
                                    <p:set>
                                      <p:cBhvr>
                                        <p:cTn id="44" dur="1" fill="hold">
                                          <p:stCondLst>
                                            <p:cond delay="999"/>
                                          </p:stCondLst>
                                        </p:cTn>
                                        <p:tgtEl>
                                          <p:spTgt spid="48"/>
                                        </p:tgtEl>
                                        <p:attrNameLst>
                                          <p:attrName>style.visibility</p:attrName>
                                        </p:attrNameLst>
                                      </p:cBhvr>
                                      <p:to>
                                        <p:strVal val="hidden"/>
                                      </p:to>
                                    </p:set>
                                  </p:childTnLst>
                                </p:cTn>
                              </p:par>
                              <p:par>
                                <p:cTn id="45" presetID="35" presetClass="path" presetSubtype="0" accel="50000" decel="50000" fill="hold" grpId="0" nodeType="withEffect">
                                  <p:stCondLst>
                                    <p:cond delay="0"/>
                                  </p:stCondLst>
                                  <p:childTnLst>
                                    <p:animMotion origin="layout" path="M 2.22222E-6 -3.33333E-6 L -0.24427 -0.18958 " pathEditMode="relative" rAng="0" ptsTypes="AA">
                                      <p:cBhvr>
                                        <p:cTn id="46" dur="2000" fill="hold"/>
                                        <p:tgtEl>
                                          <p:spTgt spid="8"/>
                                        </p:tgtEl>
                                        <p:attrNameLst>
                                          <p:attrName>ppt_x</p:attrName>
                                          <p:attrName>ppt_y</p:attrName>
                                        </p:attrNameLst>
                                      </p:cBhvr>
                                      <p:rCtr x="-12222" y="-9491"/>
                                    </p:animMotion>
                                  </p:childTnLst>
                                </p:cTn>
                              </p:par>
                              <p:par>
                                <p:cTn id="47" presetID="35" presetClass="path" presetSubtype="0" accel="50000" decel="50000" fill="hold" grpId="0" nodeType="withEffect">
                                  <p:stCondLst>
                                    <p:cond delay="0"/>
                                  </p:stCondLst>
                                  <p:childTnLst>
                                    <p:animMotion origin="layout" path="M -5.55556E-7 -7.40741E-7 L -0.25 -0.19051 " pathEditMode="relative" rAng="0" ptsTypes="AA">
                                      <p:cBhvr>
                                        <p:cTn id="48" dur="2000" fill="hold"/>
                                        <p:tgtEl>
                                          <p:spTgt spid="9"/>
                                        </p:tgtEl>
                                        <p:attrNameLst>
                                          <p:attrName>ppt_x</p:attrName>
                                          <p:attrName>ppt_y</p:attrName>
                                        </p:attrNameLst>
                                      </p:cBhvr>
                                      <p:rCtr x="-12500" y="-9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12" grpId="0" animBg="1"/>
      <p:bldP spid="4" grpId="0" animBg="1"/>
      <p:bldP spid="7" grpId="0" animBg="1"/>
      <p:bldP spid="8" grpId="0" animBg="1"/>
      <p:bldP spid="3" grpId="0"/>
      <p:bldP spid="9" grpId="0"/>
      <p:bldP spid="13" grpId="0"/>
      <p:bldP spid="4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rot="10800000" flipH="1">
            <a:off x="149781" y="155483"/>
            <a:ext cx="2524260" cy="1803042"/>
          </a:xfrm>
          <a:prstGeom prst="rtTriangle">
            <a:avLst/>
          </a:prstGeom>
          <a:solidFill>
            <a:srgbClr val="F0975A"/>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 name="文本框 3"/>
          <p:cNvSpPr txBox="1"/>
          <p:nvPr/>
        </p:nvSpPr>
        <p:spPr>
          <a:xfrm>
            <a:off x="634346" y="449723"/>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动画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496158" y="1652601"/>
            <a:ext cx="4572000"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smtClean="0"/>
              <a:t>页面切换</a:t>
            </a:r>
            <a:endParaRPr lang="en-US" altLang="zh-CN" sz="2400" b="1" dirty="0" smtClean="0"/>
          </a:p>
          <a:p>
            <a:pPr marL="285750" indent="-285750">
              <a:buFont typeface="Wingdings" panose="05000000000000000000" pitchFamily="2" charset="2"/>
              <a:buChar char="l"/>
            </a:pPr>
            <a:endParaRPr lang="en-US" altLang="zh-CN" sz="2400" b="1" dirty="0"/>
          </a:p>
          <a:p>
            <a:pPr marL="285750" indent="-285750">
              <a:buFont typeface="Wingdings" panose="05000000000000000000" pitchFamily="2" charset="2"/>
              <a:buChar char="l"/>
            </a:pPr>
            <a:r>
              <a:rPr lang="zh-CN" altLang="en-US" sz="2400" b="1" dirty="0" smtClean="0"/>
              <a:t>特效动画</a:t>
            </a:r>
            <a:endParaRPr lang="en-US" altLang="zh-CN" sz="2400" b="1" dirty="0" smtClean="0"/>
          </a:p>
        </p:txBody>
      </p:sp>
    </p:spTree>
    <p:extLst>
      <p:ext uri="{BB962C8B-B14F-4D97-AF65-F5344CB8AC3E}">
        <p14:creationId xmlns:p14="http://schemas.microsoft.com/office/powerpoint/2010/main" val="178334364"/>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矩形 1"/>
          <p:cNvSpPr/>
          <p:nvPr/>
        </p:nvSpPr>
        <p:spPr>
          <a:xfrm>
            <a:off x="2047527" y="1470553"/>
            <a:ext cx="4868214" cy="3271234"/>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5400" b="1" dirty="0" smtClean="0">
                <a:solidFill>
                  <a:schemeClr val="tx1">
                    <a:lumMod val="95000"/>
                    <a:lumOff val="5000"/>
                  </a:schemeClr>
                </a:solidFill>
              </a:rPr>
              <a:t>我</a:t>
            </a:r>
            <a:r>
              <a:rPr lang="zh-CN" altLang="en-US" sz="5400" b="1" dirty="0" smtClean="0">
                <a:solidFill>
                  <a:schemeClr val="tx1">
                    <a:lumMod val="95000"/>
                    <a:lumOff val="5000"/>
                  </a:schemeClr>
                </a:solidFill>
              </a:rPr>
              <a:t>是压碎</a:t>
            </a:r>
            <a:endParaRPr lang="zh-CN" altLang="en-US" sz="5400" b="1" dirty="0">
              <a:solidFill>
                <a:schemeClr val="tx1">
                  <a:lumMod val="95000"/>
                  <a:lumOff val="5000"/>
                </a:schemeClr>
              </a:solidFill>
            </a:endParaRPr>
          </a:p>
        </p:txBody>
      </p:sp>
    </p:spTree>
    <p:extLst>
      <p:ext uri="{BB962C8B-B14F-4D97-AF65-F5344CB8AC3E}">
        <p14:creationId xmlns:p14="http://schemas.microsoft.com/office/powerpoint/2010/main" val="2904670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矩形 1"/>
          <p:cNvSpPr/>
          <p:nvPr/>
        </p:nvSpPr>
        <p:spPr>
          <a:xfrm>
            <a:off x="2001807" y="1455313"/>
            <a:ext cx="4868214" cy="3271234"/>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5400" b="1" dirty="0" smtClean="0">
                <a:solidFill>
                  <a:schemeClr val="tx1">
                    <a:lumMod val="95000"/>
                    <a:lumOff val="5000"/>
                  </a:schemeClr>
                </a:solidFill>
              </a:rPr>
              <a:t>我是折断</a:t>
            </a:r>
            <a:endParaRPr lang="zh-CN" altLang="en-US" sz="5400" b="1" dirty="0">
              <a:solidFill>
                <a:schemeClr val="tx1">
                  <a:lumMod val="95000"/>
                  <a:lumOff val="5000"/>
                </a:schemeClr>
              </a:solidFill>
            </a:endParaRPr>
          </a:p>
        </p:txBody>
      </p:sp>
    </p:spTree>
    <p:extLst>
      <p:ext uri="{BB962C8B-B14F-4D97-AF65-F5344CB8AC3E}">
        <p14:creationId xmlns:p14="http://schemas.microsoft.com/office/powerpoint/2010/main" val="2565778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39750" y="28575"/>
            <a:ext cx="35131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smtClean="0">
                <a:solidFill>
                  <a:srgbClr val="A6A6A6"/>
                </a:solidFill>
                <a:latin typeface="微软雅黑" panose="020B0503020204020204" pitchFamily="34" charset="-122"/>
                <a:ea typeface="微软雅黑" panose="020B0503020204020204" pitchFamily="34" charset="-122"/>
              </a:rPr>
              <a:t>[</a:t>
            </a:r>
            <a:r>
              <a:rPr lang="zh-CN" sz="3200" b="1" smtClean="0">
                <a:solidFill>
                  <a:srgbClr val="A6A6A6"/>
                </a:solidFill>
                <a:latin typeface="微软雅黑" panose="020B0503020204020204" pitchFamily="34" charset="-122"/>
                <a:ea typeface="微软雅黑" panose="020B0503020204020204" pitchFamily="34" charset="-122"/>
              </a:rPr>
              <a:t>目录</a:t>
            </a:r>
            <a:r>
              <a:rPr lang="en-US" altLang="zh-CN" sz="3200" b="1" smtClean="0">
                <a:solidFill>
                  <a:srgbClr val="A6A6A6"/>
                </a:solidFill>
                <a:latin typeface="微软雅黑" panose="020B0503020204020204" pitchFamily="34" charset="-122"/>
                <a:ea typeface="微软雅黑" panose="020B0503020204020204" pitchFamily="34" charset="-122"/>
              </a:rPr>
              <a:t>]</a:t>
            </a:r>
            <a:endParaRPr lang="zh-CN" altLang="zh-CN" sz="3200" b="1" smtClean="0">
              <a:solidFill>
                <a:srgbClr val="A6A6A6"/>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5613" y="1668524"/>
            <a:ext cx="4337050" cy="698500"/>
            <a:chOff x="2989263" y="1171575"/>
            <a:chExt cx="4337050" cy="698500"/>
          </a:xfrm>
        </p:grpSpPr>
        <p:sp>
          <p:nvSpPr>
            <p:cNvPr id="4" name="TextBox 16"/>
            <p:cNvSpPr>
              <a:spLocks noChangeArrowheads="1"/>
            </p:cNvSpPr>
            <p:nvPr/>
          </p:nvSpPr>
          <p:spPr bwMode="auto">
            <a:xfrm>
              <a:off x="3302000" y="1171575"/>
              <a:ext cx="4024313" cy="698500"/>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为什么要做</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5" name="椭圆 17"/>
            <p:cNvSpPr>
              <a:spLocks noChangeArrowheads="1"/>
            </p:cNvSpPr>
            <p:nvPr/>
          </p:nvSpPr>
          <p:spPr bwMode="auto">
            <a:xfrm>
              <a:off x="2989263" y="1243013"/>
              <a:ext cx="519112" cy="519112"/>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6" name="组合 5"/>
          <p:cNvGrpSpPr/>
          <p:nvPr/>
        </p:nvGrpSpPr>
        <p:grpSpPr>
          <a:xfrm>
            <a:off x="2995613" y="2662299"/>
            <a:ext cx="4337050" cy="696913"/>
            <a:chOff x="2989263" y="2165350"/>
            <a:chExt cx="4337050" cy="696913"/>
          </a:xfrm>
        </p:grpSpPr>
        <p:sp>
          <p:nvSpPr>
            <p:cNvPr id="7" name="TextBox 18"/>
            <p:cNvSpPr>
              <a:spLocks noChangeArrowheads="1"/>
            </p:cNvSpPr>
            <p:nvPr/>
          </p:nvSpPr>
          <p:spPr bwMode="auto">
            <a:xfrm>
              <a:off x="3302000" y="2165350"/>
              <a:ext cx="4024313"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好的</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应该是怎样的？</a:t>
              </a:r>
            </a:p>
          </p:txBody>
        </p:sp>
        <p:sp>
          <p:nvSpPr>
            <p:cNvPr id="8" name="椭圆 19"/>
            <p:cNvSpPr>
              <a:spLocks noChangeArrowheads="1"/>
            </p:cNvSpPr>
            <p:nvPr/>
          </p:nvSpPr>
          <p:spPr bwMode="auto">
            <a:xfrm>
              <a:off x="2989263" y="2236788"/>
              <a:ext cx="519112" cy="517525"/>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dirty="0"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2800" b="1" dirty="0"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9" name="组合 8"/>
          <p:cNvGrpSpPr/>
          <p:nvPr/>
        </p:nvGrpSpPr>
        <p:grpSpPr>
          <a:xfrm>
            <a:off x="2987675" y="3656074"/>
            <a:ext cx="4344988" cy="696913"/>
            <a:chOff x="2981325" y="3159125"/>
            <a:chExt cx="4344988" cy="696913"/>
          </a:xfrm>
        </p:grpSpPr>
        <p:sp>
          <p:nvSpPr>
            <p:cNvPr id="10" name="TextBox 20"/>
            <p:cNvSpPr>
              <a:spLocks noChangeArrowheads="1"/>
            </p:cNvSpPr>
            <p:nvPr/>
          </p:nvSpPr>
          <p:spPr bwMode="auto">
            <a:xfrm>
              <a:off x="3294063" y="3159125"/>
              <a:ext cx="4032250"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如何制作</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11" name="椭圆 21"/>
            <p:cNvSpPr>
              <a:spLocks noChangeArrowheads="1"/>
            </p:cNvSpPr>
            <p:nvPr/>
          </p:nvSpPr>
          <p:spPr bwMode="auto">
            <a:xfrm>
              <a:off x="2981325" y="3230563"/>
              <a:ext cx="519113" cy="517525"/>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2" name="组合 11"/>
          <p:cNvGrpSpPr/>
          <p:nvPr/>
        </p:nvGrpSpPr>
        <p:grpSpPr>
          <a:xfrm>
            <a:off x="2987675" y="4649849"/>
            <a:ext cx="4344988" cy="696913"/>
            <a:chOff x="2981325" y="4152900"/>
            <a:chExt cx="4344988" cy="696913"/>
          </a:xfrm>
        </p:grpSpPr>
        <p:sp>
          <p:nvSpPr>
            <p:cNvPr id="13" name="TextBox 22"/>
            <p:cNvSpPr>
              <a:spLocks noChangeArrowheads="1"/>
            </p:cNvSpPr>
            <p:nvPr/>
          </p:nvSpPr>
          <p:spPr bwMode="auto">
            <a:xfrm>
              <a:off x="3294063" y="4152900"/>
              <a:ext cx="4032250"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的风格</a:t>
              </a:r>
            </a:p>
          </p:txBody>
        </p:sp>
        <p:sp>
          <p:nvSpPr>
            <p:cNvPr id="14" name="椭圆 23"/>
            <p:cNvSpPr>
              <a:spLocks noChangeArrowheads="1"/>
            </p:cNvSpPr>
            <p:nvPr/>
          </p:nvSpPr>
          <p:spPr bwMode="auto">
            <a:xfrm>
              <a:off x="2981325" y="4222750"/>
              <a:ext cx="519113" cy="519113"/>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15" name="矩形 24"/>
          <p:cNvSpPr>
            <a:spLocks noChangeArrowheads="1"/>
          </p:cNvSpPr>
          <p:nvPr/>
        </p:nvSpPr>
        <p:spPr bwMode="auto">
          <a:xfrm>
            <a:off x="1774825" y="546100"/>
            <a:ext cx="1212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1" dirty="0">
                <a:solidFill>
                  <a:srgbClr val="4F81BD"/>
                </a:solidFill>
                <a:ea typeface="微软雅黑" panose="020B0503020204020204" pitchFamily="34" charset="-122"/>
              </a:rPr>
              <a:t>CONTENTS</a:t>
            </a:r>
            <a:endParaRPr lang="zh-CN" altLang="en-US" sz="1800" b="1" dirty="0">
              <a:solidFill>
                <a:srgbClr val="4F81BD"/>
              </a:solidFill>
            </a:endParaRPr>
          </a:p>
        </p:txBody>
      </p:sp>
      <p:grpSp>
        <p:nvGrpSpPr>
          <p:cNvPr id="17" name="组合 16"/>
          <p:cNvGrpSpPr/>
          <p:nvPr/>
        </p:nvGrpSpPr>
        <p:grpSpPr>
          <a:xfrm>
            <a:off x="151640" y="2513395"/>
            <a:ext cx="1473827" cy="4666576"/>
            <a:chOff x="344823" y="2191424"/>
            <a:chExt cx="1473827" cy="4666576"/>
          </a:xfrm>
        </p:grpSpPr>
        <p:sp>
          <p:nvSpPr>
            <p:cNvPr id="18" name="文本框 17"/>
            <p:cNvSpPr txBox="1"/>
            <p:nvPr/>
          </p:nvSpPr>
          <p:spPr>
            <a:xfrm>
              <a:off x="904250" y="2191424"/>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P</a:t>
              </a:r>
              <a:endParaRPr lang="zh-CN" altLang="en-US" sz="13800" dirty="0">
                <a:latin typeface="Showcard Gothic" panose="04020904020102020604" pitchFamily="82" charset="0"/>
                <a:cs typeface="Segoe UI Black" panose="020B0A02040204020203" pitchFamily="34" charset="0"/>
              </a:endParaRPr>
            </a:p>
          </p:txBody>
        </p:sp>
        <p:sp>
          <p:nvSpPr>
            <p:cNvPr id="19" name="文本框 18"/>
            <p:cNvSpPr txBox="1"/>
            <p:nvPr/>
          </p:nvSpPr>
          <p:spPr>
            <a:xfrm>
              <a:off x="344823" y="3359212"/>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P</a:t>
              </a:r>
              <a:endParaRPr lang="zh-CN" altLang="en-US" sz="13800" dirty="0">
                <a:latin typeface="Showcard Gothic" panose="04020904020102020604" pitchFamily="82" charset="0"/>
                <a:cs typeface="Segoe UI Black" panose="020B0A02040204020203" pitchFamily="34" charset="0"/>
              </a:endParaRPr>
            </a:p>
          </p:txBody>
        </p:sp>
        <p:sp>
          <p:nvSpPr>
            <p:cNvPr id="20" name="文本框 19"/>
            <p:cNvSpPr txBox="1"/>
            <p:nvPr/>
          </p:nvSpPr>
          <p:spPr>
            <a:xfrm>
              <a:off x="860425" y="4642009"/>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T</a:t>
              </a:r>
              <a:endParaRPr lang="zh-CN" altLang="en-US" sz="13800" dirty="0">
                <a:latin typeface="Showcard Gothic" panose="04020904020102020604" pitchFamily="82" charset="0"/>
                <a:cs typeface="Segoe UI Black" panose="020B0A02040204020203" pitchFamily="34" charset="0"/>
              </a:endParaRPr>
            </a:p>
          </p:txBody>
        </p:sp>
      </p:grpSp>
    </p:spTree>
    <p:extLst>
      <p:ext uri="{BB962C8B-B14F-4D97-AF65-F5344CB8AC3E}">
        <p14:creationId xmlns:p14="http://schemas.microsoft.com/office/powerpoint/2010/main" val="2771182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05556E-6 -2.96296E-6 L 0.72534 -2.96296E-6 " pathEditMode="relative" rAng="0" ptsTypes="AA">
                                      <p:cBhvr>
                                        <p:cTn id="6" dur="2000" fill="hold"/>
                                        <p:tgtEl>
                                          <p:spTgt spid="3"/>
                                        </p:tgtEl>
                                        <p:attrNameLst>
                                          <p:attrName>ppt_x</p:attrName>
                                          <p:attrName>ppt_y</p:attrName>
                                        </p:attrNameLst>
                                      </p:cBhvr>
                                      <p:rCtr x="36267" y="0"/>
                                    </p:animMotion>
                                  </p:childTnLst>
                                </p:cTn>
                              </p:par>
                              <p:par>
                                <p:cTn id="7" presetID="63" presetClass="path" presetSubtype="0" accel="50000" decel="50000" fill="hold" nodeType="withEffect">
                                  <p:stCondLst>
                                    <p:cond delay="0"/>
                                  </p:stCondLst>
                                  <p:childTnLst>
                                    <p:animMotion origin="layout" path="M 3.88889E-6 3.7037E-6 L 0.8967 3.7037E-6 " pathEditMode="relative" rAng="0" ptsTypes="AA">
                                      <p:cBhvr>
                                        <p:cTn id="8" dur="2000" fill="hold"/>
                                        <p:tgtEl>
                                          <p:spTgt spid="9"/>
                                        </p:tgtEl>
                                        <p:attrNameLst>
                                          <p:attrName>ppt_x</p:attrName>
                                          <p:attrName>ppt_y</p:attrName>
                                        </p:attrNameLst>
                                      </p:cBhvr>
                                      <p:rCtr x="44826" y="0"/>
                                    </p:animMotion>
                                  </p:childTnLst>
                                </p:cTn>
                              </p:par>
                              <p:par>
                                <p:cTn id="9" presetID="63" presetClass="path" presetSubtype="0" accel="50000" decel="50000" fill="hold" nodeType="withEffect">
                                  <p:stCondLst>
                                    <p:cond delay="0"/>
                                  </p:stCondLst>
                                  <p:childTnLst>
                                    <p:animMotion origin="layout" path="M 3.88889E-6 -3.7037E-6 L 0.71406 -3.7037E-6 " pathEditMode="relative" rAng="0" ptsTypes="AA">
                                      <p:cBhvr>
                                        <p:cTn id="10" dur="2000" fill="hold"/>
                                        <p:tgtEl>
                                          <p:spTgt spid="12"/>
                                        </p:tgtEl>
                                        <p:attrNameLst>
                                          <p:attrName>ppt_x</p:attrName>
                                          <p:attrName>ppt_y</p:attrName>
                                        </p:attrNameLst>
                                      </p:cBhvr>
                                      <p:rCtr x="356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矩形 1"/>
          <p:cNvSpPr/>
          <p:nvPr/>
        </p:nvSpPr>
        <p:spPr>
          <a:xfrm>
            <a:off x="2215167" y="1455313"/>
            <a:ext cx="4868214" cy="3271234"/>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5400" b="1" dirty="0" smtClean="0">
                <a:solidFill>
                  <a:schemeClr val="tx1">
                    <a:lumMod val="95000"/>
                    <a:lumOff val="5000"/>
                  </a:schemeClr>
                </a:solidFill>
              </a:rPr>
              <a:t>我是帘式</a:t>
            </a:r>
            <a:endParaRPr lang="zh-CN" altLang="en-US" sz="5400" b="1" dirty="0">
              <a:solidFill>
                <a:schemeClr val="tx1">
                  <a:lumMod val="95000"/>
                  <a:lumOff val="5000"/>
                </a:schemeClr>
              </a:solidFill>
            </a:endParaRPr>
          </a:p>
        </p:txBody>
      </p:sp>
    </p:spTree>
    <p:extLst>
      <p:ext uri="{BB962C8B-B14F-4D97-AF65-F5344CB8AC3E}">
        <p14:creationId xmlns:p14="http://schemas.microsoft.com/office/powerpoint/2010/main" val="41563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9999"/>
        </a:solidFill>
        <a:effectLst/>
      </p:bgPr>
    </p:bg>
    <p:spTree>
      <p:nvGrpSpPr>
        <p:cNvPr id="1" name=""/>
        <p:cNvGrpSpPr/>
        <p:nvPr/>
      </p:nvGrpSpPr>
      <p:grpSpPr>
        <a:xfrm>
          <a:off x="0" y="0"/>
          <a:ext cx="0" cy="0"/>
          <a:chOff x="0" y="0"/>
          <a:chExt cx="0" cy="0"/>
        </a:xfrm>
      </p:grpSpPr>
      <p:sp>
        <p:nvSpPr>
          <p:cNvPr id="2" name="矩形 1"/>
          <p:cNvSpPr/>
          <p:nvPr/>
        </p:nvSpPr>
        <p:spPr>
          <a:xfrm>
            <a:off x="1956087" y="1714393"/>
            <a:ext cx="4868214" cy="3271234"/>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5400" b="1" dirty="0" smtClean="0">
                <a:solidFill>
                  <a:schemeClr val="tx1">
                    <a:lumMod val="95000"/>
                    <a:lumOff val="5000"/>
                  </a:schemeClr>
                </a:solidFill>
              </a:rPr>
              <a:t>我</a:t>
            </a:r>
            <a:r>
              <a:rPr lang="zh-CN" altLang="en-US" sz="5400" b="1" dirty="0" smtClean="0">
                <a:solidFill>
                  <a:schemeClr val="tx1">
                    <a:lumMod val="95000"/>
                    <a:lumOff val="5000"/>
                  </a:schemeClr>
                </a:solidFill>
              </a:rPr>
              <a:t>是飞机</a:t>
            </a:r>
            <a:endParaRPr lang="zh-CN" altLang="en-US" sz="5400" b="1" dirty="0">
              <a:solidFill>
                <a:schemeClr val="tx1">
                  <a:lumMod val="95000"/>
                  <a:lumOff val="5000"/>
                </a:schemeClr>
              </a:solidFill>
            </a:endParaRPr>
          </a:p>
        </p:txBody>
      </p:sp>
    </p:spTree>
    <p:extLst>
      <p:ext uri="{BB962C8B-B14F-4D97-AF65-F5344CB8AC3E}">
        <p14:creationId xmlns:p14="http://schemas.microsoft.com/office/powerpoint/2010/main" val="3605096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782157" y="1708516"/>
            <a:ext cx="4747480" cy="1608759"/>
          </a:xfrm>
          <a:prstGeom prst="rect">
            <a:avLst/>
          </a:prstGeom>
          <a:solidFill>
            <a:srgbClr val="F0975A"/>
          </a:solidFill>
          <a:ln>
            <a:solidFill>
              <a:srgbClr val="F097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p:nvSpPr>
        <p:spPr>
          <a:xfrm rot="10800000" flipH="1">
            <a:off x="149781" y="155483"/>
            <a:ext cx="2524260" cy="1803042"/>
          </a:xfrm>
          <a:prstGeom prst="rtTriangle">
            <a:avLst/>
          </a:prstGeom>
          <a:solidFill>
            <a:srgbClr val="F0975A"/>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 name="文本框 3"/>
          <p:cNvSpPr txBox="1"/>
          <p:nvPr/>
        </p:nvSpPr>
        <p:spPr>
          <a:xfrm>
            <a:off x="634346" y="449723"/>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动画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496158" y="1652601"/>
            <a:ext cx="4572000"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smtClean="0"/>
              <a:t>页面切换</a:t>
            </a:r>
            <a:endParaRPr lang="en-US" altLang="zh-CN" sz="2400" b="1" dirty="0" smtClean="0"/>
          </a:p>
          <a:p>
            <a:pPr marL="285750" indent="-285750">
              <a:buFont typeface="Wingdings" panose="05000000000000000000" pitchFamily="2" charset="2"/>
              <a:buChar char="l"/>
            </a:pPr>
            <a:endParaRPr lang="en-US" altLang="zh-CN" sz="2400" b="1" dirty="0"/>
          </a:p>
          <a:p>
            <a:pPr marL="285750" indent="-285750">
              <a:buFont typeface="Wingdings" panose="05000000000000000000" pitchFamily="2" charset="2"/>
              <a:buChar char="l"/>
            </a:pPr>
            <a:r>
              <a:rPr lang="zh-CN" altLang="en-US" sz="2400" b="1" dirty="0" smtClean="0"/>
              <a:t>特效动画</a:t>
            </a:r>
            <a:endParaRPr lang="en-US" altLang="zh-CN" sz="2400" b="1" dirty="0" smtClean="0"/>
          </a:p>
        </p:txBody>
      </p:sp>
      <p:sp>
        <p:nvSpPr>
          <p:cNvPr id="7" name="文本框 6"/>
          <p:cNvSpPr txBox="1"/>
          <p:nvPr/>
        </p:nvSpPr>
        <p:spPr>
          <a:xfrm>
            <a:off x="4153361" y="1921178"/>
            <a:ext cx="4005071"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smtClean="0"/>
              <a:t>切换动画不宜一页换一种方式</a:t>
            </a:r>
            <a:endParaRPr lang="en-US" altLang="zh-CN" sz="2000" b="1" dirty="0" smtClean="0"/>
          </a:p>
          <a:p>
            <a:endParaRPr lang="en-US" altLang="zh-CN" sz="2000" b="1" dirty="0"/>
          </a:p>
          <a:p>
            <a:pPr marL="342900" indent="-342900">
              <a:buFont typeface="Arial" panose="020B0604020202020204" pitchFamily="34" charset="0"/>
              <a:buChar char="•"/>
            </a:pPr>
            <a:r>
              <a:rPr lang="zh-CN" altLang="en-US" sz="2000" b="1" dirty="0" smtClean="0"/>
              <a:t>以简单、直接、便捷为主</a:t>
            </a:r>
            <a:endParaRPr lang="zh-CN" altLang="en-US" sz="2000" b="1" dirty="0"/>
          </a:p>
        </p:txBody>
      </p:sp>
      <p:sp>
        <p:nvSpPr>
          <p:cNvPr id="9" name="矩形 8"/>
          <p:cNvSpPr/>
          <p:nvPr/>
        </p:nvSpPr>
        <p:spPr>
          <a:xfrm>
            <a:off x="3782157" y="2832760"/>
            <a:ext cx="4747480" cy="2166517"/>
          </a:xfrm>
          <a:prstGeom prst="rect">
            <a:avLst/>
          </a:prstGeom>
          <a:solidFill>
            <a:srgbClr val="F0975A"/>
          </a:solidFill>
          <a:ln>
            <a:solidFill>
              <a:srgbClr val="F097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153362" y="3060285"/>
            <a:ext cx="4230784"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smtClean="0"/>
              <a:t>辅助功能，不宜太多太炫</a:t>
            </a:r>
            <a:endParaRPr lang="en-US" altLang="zh-CN" sz="2000" b="1" dirty="0" smtClean="0"/>
          </a:p>
          <a:p>
            <a:pPr marL="342900" indent="-342900">
              <a:buFont typeface="Arial" panose="020B0604020202020204" pitchFamily="34" charset="0"/>
              <a:buChar char="•"/>
            </a:pPr>
            <a:endParaRPr lang="en-US" altLang="zh-CN" sz="2000" b="1" dirty="0"/>
          </a:p>
          <a:p>
            <a:pPr marL="342900" indent="-342900">
              <a:buFont typeface="Arial" panose="020B0604020202020204" pitchFamily="34" charset="0"/>
              <a:buChar char="•"/>
            </a:pPr>
            <a:r>
              <a:rPr lang="zh-CN" altLang="en-US" sz="2000" b="1" dirty="0" smtClean="0"/>
              <a:t>时间控制</a:t>
            </a:r>
            <a:endParaRPr lang="en-US" altLang="zh-CN" sz="2000" b="1" dirty="0" smtClean="0"/>
          </a:p>
          <a:p>
            <a:pPr marL="342900" indent="-342900">
              <a:buFont typeface="Arial" panose="020B0604020202020204" pitchFamily="34" charset="0"/>
              <a:buChar char="•"/>
            </a:pPr>
            <a:endParaRPr lang="en-US" altLang="zh-CN" sz="2000" b="1" dirty="0"/>
          </a:p>
          <a:p>
            <a:pPr marL="342900" indent="-342900">
              <a:buFont typeface="Arial" panose="020B0604020202020204" pitchFamily="34" charset="0"/>
              <a:buChar char="•"/>
            </a:pPr>
            <a:r>
              <a:rPr lang="zh-CN" altLang="en-US" sz="2000" b="1" dirty="0" smtClean="0"/>
              <a:t>服务内容，以实用为主</a:t>
            </a:r>
            <a:endParaRPr lang="en-US" altLang="zh-CN" sz="2000" b="1" dirty="0" smtClean="0"/>
          </a:p>
          <a:p>
            <a:pPr marL="342900" indent="-342900">
              <a:buFont typeface="Arial" panose="020B0604020202020204" pitchFamily="34" charset="0"/>
              <a:buChar char="•"/>
            </a:pPr>
            <a:endParaRPr lang="en-US" altLang="zh-CN" sz="2000" b="1" dirty="0"/>
          </a:p>
        </p:txBody>
      </p:sp>
      <p:sp>
        <p:nvSpPr>
          <p:cNvPr id="2" name="文本框 1"/>
          <p:cNvSpPr txBox="1"/>
          <p:nvPr/>
        </p:nvSpPr>
        <p:spPr>
          <a:xfrm>
            <a:off x="6394026" y="5226802"/>
            <a:ext cx="1764406" cy="523220"/>
          </a:xfrm>
          <a:prstGeom prst="rect">
            <a:avLst/>
          </a:prstGeom>
          <a:noFill/>
        </p:spPr>
        <p:txBody>
          <a:bodyPr wrap="square" rtlCol="0">
            <a:spAutoFit/>
          </a:bodyPr>
          <a:lstStyle/>
          <a:p>
            <a:r>
              <a:rPr lang="zh-CN" altLang="en-US" sz="2800" b="1" dirty="0" smtClean="0"/>
              <a:t>触发器</a:t>
            </a:r>
            <a:endParaRPr lang="zh-CN" altLang="en-US" sz="2800" b="1" dirty="0"/>
          </a:p>
        </p:txBody>
      </p:sp>
    </p:spTree>
    <p:extLst>
      <p:ext uri="{BB962C8B-B14F-4D97-AF65-F5344CB8AC3E}">
        <p14:creationId xmlns:p14="http://schemas.microsoft.com/office/powerpoint/2010/main" val="34817362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8"/>
                                        </p:tgtEl>
                                      </p:cBhvr>
                                    </p:animEffect>
                                    <p:anim calcmode="lin" valueType="num">
                                      <p:cBhvr>
                                        <p:cTn id="7" dur="1000"/>
                                        <p:tgtEl>
                                          <p:spTgt spid="8"/>
                                        </p:tgtEl>
                                        <p:attrNameLst>
                                          <p:attrName>ppt_x</p:attrName>
                                        </p:attrNameLst>
                                      </p:cBhvr>
                                      <p:tavLst>
                                        <p:tav tm="0">
                                          <p:val>
                                            <p:strVal val="ppt_x"/>
                                          </p:val>
                                        </p:tav>
                                        <p:tav tm="100000">
                                          <p:val>
                                            <p:strVal val="ppt_x"/>
                                          </p:val>
                                        </p:tav>
                                      </p:tavLst>
                                    </p:anim>
                                    <p:anim calcmode="lin" valueType="num">
                                      <p:cBhvr>
                                        <p:cTn id="8" dur="1000"/>
                                        <p:tgtEl>
                                          <p:spTgt spid="8"/>
                                        </p:tgtEl>
                                        <p:attrNameLst>
                                          <p:attrName>ppt_y</p:attrName>
                                        </p:attrNameLst>
                                      </p:cBhvr>
                                      <p:tavLst>
                                        <p:tav tm="0">
                                          <p:val>
                                            <p:strVal val="ppt_y"/>
                                          </p:val>
                                        </p:tav>
                                        <p:tav tm="100000">
                                          <p:val>
                                            <p:strVal val="ppt_y-.1"/>
                                          </p:val>
                                        </p:tav>
                                      </p:tavLst>
                                    </p:anim>
                                    <p:set>
                                      <p:cBhvr>
                                        <p:cTn id="9" dur="1" fill="hold">
                                          <p:stCondLst>
                                            <p:cond delay="999"/>
                                          </p:stCondLst>
                                        </p:cTn>
                                        <p:tgtEl>
                                          <p:spTgt spid="8"/>
                                        </p:tgtEl>
                                        <p:attrNameLst>
                                          <p:attrName>style.visibility</p:attrName>
                                        </p:attrNameLst>
                                      </p:cBhvr>
                                      <p:to>
                                        <p:strVal val="hidden"/>
                                      </p:to>
                                    </p:set>
                                  </p:childTnLst>
                                </p:cTn>
                              </p:par>
                              <p:par>
                                <p:cTn id="10" presetID="47" presetClass="exit" presetSubtype="0" fill="hold" grpId="0" nodeType="withEffect">
                                  <p:stCondLst>
                                    <p:cond delay="0"/>
                                  </p:stCondLst>
                                  <p:childTnLst>
                                    <p:animEffect transition="out" filter="fade">
                                      <p:cBhvr>
                                        <p:cTn id="11" dur="1000"/>
                                        <p:tgtEl>
                                          <p:spTgt spid="7"/>
                                        </p:tgtEl>
                                      </p:cBhvr>
                                    </p:animEffect>
                                    <p:anim calcmode="lin" valueType="num">
                                      <p:cBhvr>
                                        <p:cTn id="12" dur="1000"/>
                                        <p:tgtEl>
                                          <p:spTgt spid="7"/>
                                        </p:tgtEl>
                                        <p:attrNameLst>
                                          <p:attrName>ppt_x</p:attrName>
                                        </p:attrNameLst>
                                      </p:cBhvr>
                                      <p:tavLst>
                                        <p:tav tm="0">
                                          <p:val>
                                            <p:strVal val="ppt_x"/>
                                          </p:val>
                                        </p:tav>
                                        <p:tav tm="100000">
                                          <p:val>
                                            <p:strVal val="ppt_x"/>
                                          </p:val>
                                        </p:tav>
                                      </p:tavLst>
                                    </p:anim>
                                    <p:anim calcmode="lin" valueType="num">
                                      <p:cBhvr>
                                        <p:cTn id="13" dur="1000"/>
                                        <p:tgtEl>
                                          <p:spTgt spid="7"/>
                                        </p:tgtEl>
                                        <p:attrNameLst>
                                          <p:attrName>ppt_y</p:attrName>
                                        </p:attrNameLst>
                                      </p:cBhvr>
                                      <p:tavLst>
                                        <p:tav tm="0">
                                          <p:val>
                                            <p:strVal val="ppt_y"/>
                                          </p:val>
                                        </p:tav>
                                        <p:tav tm="100000">
                                          <p:val>
                                            <p:strVal val="ppt_y-.1"/>
                                          </p:val>
                                        </p:tav>
                                      </p:tavLst>
                                    </p:anim>
                                    <p:set>
                                      <p:cBhvr>
                                        <p:cTn id="14" dur="1" fill="hold">
                                          <p:stCondLst>
                                            <p:cond delay="999"/>
                                          </p:stCondLst>
                                        </p:cTn>
                                        <p:tgtEl>
                                          <p:spTgt spid="7"/>
                                        </p:tgtEl>
                                        <p:attrNameLst>
                                          <p:attrName>style.visibility</p:attrName>
                                        </p:attrNameLst>
                                      </p:cBhvr>
                                      <p:to>
                                        <p:strVal val="hidden"/>
                                      </p:to>
                                    </p:set>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80">
                                          <p:stCondLst>
                                            <p:cond delay="0"/>
                                          </p:stCondLst>
                                        </p:cTn>
                                        <p:tgtEl>
                                          <p:spTgt spid="2"/>
                                        </p:tgtEl>
                                      </p:cBhvr>
                                    </p:animEffect>
                                    <p:anim calcmode="lin" valueType="num">
                                      <p:cBhvr>
                                        <p:cTn id="3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5" dur="26">
                                          <p:stCondLst>
                                            <p:cond delay="650"/>
                                          </p:stCondLst>
                                        </p:cTn>
                                        <p:tgtEl>
                                          <p:spTgt spid="2"/>
                                        </p:tgtEl>
                                      </p:cBhvr>
                                      <p:to x="100000" y="60000"/>
                                    </p:animScale>
                                    <p:animScale>
                                      <p:cBhvr>
                                        <p:cTn id="36" dur="166" decel="50000">
                                          <p:stCondLst>
                                            <p:cond delay="676"/>
                                          </p:stCondLst>
                                        </p:cTn>
                                        <p:tgtEl>
                                          <p:spTgt spid="2"/>
                                        </p:tgtEl>
                                      </p:cBhvr>
                                      <p:to x="100000" y="100000"/>
                                    </p:animScale>
                                    <p:animScale>
                                      <p:cBhvr>
                                        <p:cTn id="37" dur="26">
                                          <p:stCondLst>
                                            <p:cond delay="1312"/>
                                          </p:stCondLst>
                                        </p:cTn>
                                        <p:tgtEl>
                                          <p:spTgt spid="2"/>
                                        </p:tgtEl>
                                      </p:cBhvr>
                                      <p:to x="100000" y="80000"/>
                                    </p:animScale>
                                    <p:animScale>
                                      <p:cBhvr>
                                        <p:cTn id="38" dur="166" decel="50000">
                                          <p:stCondLst>
                                            <p:cond delay="1338"/>
                                          </p:stCondLst>
                                        </p:cTn>
                                        <p:tgtEl>
                                          <p:spTgt spid="2"/>
                                        </p:tgtEl>
                                      </p:cBhvr>
                                      <p:to x="100000" y="100000"/>
                                    </p:animScale>
                                    <p:animScale>
                                      <p:cBhvr>
                                        <p:cTn id="39" dur="26">
                                          <p:stCondLst>
                                            <p:cond delay="1642"/>
                                          </p:stCondLst>
                                        </p:cTn>
                                        <p:tgtEl>
                                          <p:spTgt spid="2"/>
                                        </p:tgtEl>
                                      </p:cBhvr>
                                      <p:to x="100000" y="90000"/>
                                    </p:animScale>
                                    <p:animScale>
                                      <p:cBhvr>
                                        <p:cTn id="40" dur="166" decel="50000">
                                          <p:stCondLst>
                                            <p:cond delay="1668"/>
                                          </p:stCondLst>
                                        </p:cTn>
                                        <p:tgtEl>
                                          <p:spTgt spid="2"/>
                                        </p:tgtEl>
                                      </p:cBhvr>
                                      <p:to x="100000" y="100000"/>
                                    </p:animScale>
                                    <p:animScale>
                                      <p:cBhvr>
                                        <p:cTn id="41" dur="26">
                                          <p:stCondLst>
                                            <p:cond delay="1808"/>
                                          </p:stCondLst>
                                        </p:cTn>
                                        <p:tgtEl>
                                          <p:spTgt spid="2"/>
                                        </p:tgtEl>
                                      </p:cBhvr>
                                      <p:to x="100000" y="95000"/>
                                    </p:animScale>
                                    <p:animScale>
                                      <p:cBhvr>
                                        <p:cTn id="42"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9" grpId="0" animBg="1"/>
      <p:bldP spid="10" grpId="0"/>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913" y="917859"/>
            <a:ext cx="3143250" cy="730560"/>
          </a:xfrm>
          <a:prstGeom prst="rect">
            <a:avLst/>
          </a:prstGeom>
        </p:spPr>
      </p:pic>
      <p:sp>
        <p:nvSpPr>
          <p:cNvPr id="3" name="矩形 2"/>
          <p:cNvSpPr/>
          <p:nvPr/>
        </p:nvSpPr>
        <p:spPr>
          <a:xfrm>
            <a:off x="1328739" y="2085977"/>
            <a:ext cx="2257424" cy="55721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smtClean="0"/>
              <a:t>A</a:t>
            </a:r>
            <a:r>
              <a:rPr lang="zh-CN" altLang="en-US" dirty="0" smtClean="0"/>
              <a:t>车款</a:t>
            </a:r>
            <a:endParaRPr lang="zh-CN" altLang="en-US" dirty="0"/>
          </a:p>
        </p:txBody>
      </p:sp>
      <p:sp>
        <p:nvSpPr>
          <p:cNvPr id="4" name="矩形 3"/>
          <p:cNvSpPr/>
          <p:nvPr/>
        </p:nvSpPr>
        <p:spPr>
          <a:xfrm>
            <a:off x="1328739" y="2802141"/>
            <a:ext cx="2257424" cy="55721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smtClean="0"/>
              <a:t>B</a:t>
            </a:r>
            <a:r>
              <a:rPr lang="zh-CN" altLang="en-US" dirty="0" smtClean="0"/>
              <a:t>车款</a:t>
            </a:r>
            <a:endParaRPr lang="zh-CN" altLang="en-US" dirty="0"/>
          </a:p>
        </p:txBody>
      </p:sp>
      <p:sp>
        <p:nvSpPr>
          <p:cNvPr id="5" name="矩形 4"/>
          <p:cNvSpPr/>
          <p:nvPr/>
        </p:nvSpPr>
        <p:spPr>
          <a:xfrm>
            <a:off x="1328739" y="3518305"/>
            <a:ext cx="2257424" cy="557212"/>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dirty="0" smtClean="0"/>
              <a:t>C</a:t>
            </a:r>
            <a:r>
              <a:rPr lang="zh-CN" altLang="en-US" dirty="0" smtClean="0"/>
              <a:t>车款</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563" y="2362605"/>
            <a:ext cx="3543300" cy="23114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563" y="2362605"/>
            <a:ext cx="3543300" cy="23114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0563" y="2362605"/>
            <a:ext cx="3543300" cy="2311400"/>
          </a:xfrm>
          <a:prstGeom prst="rect">
            <a:avLst/>
          </a:prstGeom>
        </p:spPr>
      </p:pic>
    </p:spTree>
    <p:extLst>
      <p:ext uri="{BB962C8B-B14F-4D97-AF65-F5344CB8AC3E}">
        <p14:creationId xmlns:p14="http://schemas.microsoft.com/office/powerpoint/2010/main" val="16497701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1" presetClass="exit" presetSubtype="0" fill="hold" nodeType="with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40" restart="whenNotActive" fill="hold" evtFilter="cancelBubble" nodeType="interactiveSeq">
                <p:stCondLst>
                  <p:cond evt="onClick" delay="0">
                    <p:tgtEl>
                      <p:spTgt spid="4"/>
                    </p:tgtEl>
                  </p:cond>
                </p:stCondLst>
                <p:endSync evt="end" delay="0">
                  <p:rtn val="all"/>
                </p:endSync>
                <p:childTnLst>
                  <p:par>
                    <p:cTn id="41" fill="hold">
                      <p:stCondLst>
                        <p:cond delay="0"/>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par>
                                <p:cTn id="48" presetID="1" presetClass="exit" presetSubtype="0" fill="hold" nodeType="with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52" restart="whenNotActive" fill="hold" evtFilter="cancelBubble" nodeType="interactiveSeq">
                <p:stCondLst>
                  <p:cond evt="onClick" delay="0">
                    <p:tgtEl>
                      <p:spTgt spid="5"/>
                    </p:tgtEl>
                  </p:cond>
                </p:stCondLst>
                <p:endSync evt="end" delay="0">
                  <p:rtn val="all"/>
                </p:endSync>
                <p:childTnLst>
                  <p:par>
                    <p:cTn id="53" fill="hold">
                      <p:stCondLst>
                        <p:cond delay="0"/>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par>
                                <p:cTn id="60" presetID="1" presetClass="exit" presetSubtype="0" fill="hold"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6" name="矩形 15"/>
          <p:cNvSpPr/>
          <p:nvPr/>
        </p:nvSpPr>
        <p:spPr>
          <a:xfrm>
            <a:off x="4572000" y="3096845"/>
            <a:ext cx="4572000" cy="655320"/>
          </a:xfrm>
          <a:prstGeom prst="rect">
            <a:avLst/>
          </a:prstGeom>
          <a:solidFill>
            <a:schemeClr val="bg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矩形 14"/>
          <p:cNvSpPr/>
          <p:nvPr/>
        </p:nvSpPr>
        <p:spPr>
          <a:xfrm>
            <a:off x="4572000" y="2397727"/>
            <a:ext cx="4572000" cy="655320"/>
          </a:xfrm>
          <a:prstGeom prst="rect">
            <a:avLst/>
          </a:prstGeom>
          <a:solidFill>
            <a:schemeClr val="bg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4" name="矩形 13"/>
          <p:cNvSpPr/>
          <p:nvPr/>
        </p:nvSpPr>
        <p:spPr>
          <a:xfrm>
            <a:off x="4572000" y="1698610"/>
            <a:ext cx="4572000" cy="655320"/>
          </a:xfrm>
          <a:prstGeom prst="rect">
            <a:avLst/>
          </a:prstGeom>
          <a:solidFill>
            <a:schemeClr val="bg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55920" y="1699018"/>
            <a:ext cx="2804160" cy="587340"/>
          </a:xfrm>
          <a:prstGeom prst="rect">
            <a:avLst/>
          </a:prstGeom>
          <a:noFill/>
        </p:spPr>
        <p:txBody>
          <a:bodyPr wrap="square" rtlCol="0">
            <a:spAutoFit/>
          </a:bodyPr>
          <a:lstStyle/>
          <a:p>
            <a:pPr marL="457200" indent="-457200">
              <a:lnSpc>
                <a:spcPct val="150000"/>
              </a:lnSpc>
              <a:buSzPct val="80000"/>
              <a:buFont typeface="Wingdings" panose="05000000000000000000" pitchFamily="2" charset="2"/>
              <a:buChar char="l"/>
            </a:pPr>
            <a:r>
              <a:rPr lang="zh-CN" altLang="en-US" sz="2400" dirty="0">
                <a:solidFill>
                  <a:schemeClr val="bg1"/>
                </a:solidFill>
              </a:rPr>
              <a:t>寻找心灵</a:t>
            </a:r>
            <a:r>
              <a:rPr lang="zh-CN" altLang="en-US" sz="2400" dirty="0" smtClean="0">
                <a:solidFill>
                  <a:schemeClr val="bg1"/>
                </a:solidFill>
              </a:rPr>
              <a:t>净土</a:t>
            </a:r>
            <a:endParaRPr lang="en-US" altLang="zh-CN" sz="2400" dirty="0">
              <a:solidFill>
                <a:schemeClr val="bg1"/>
              </a:solidFill>
            </a:endParaRPr>
          </a:p>
        </p:txBody>
      </p:sp>
      <p:sp>
        <p:nvSpPr>
          <p:cNvPr id="8" name="矩形 7"/>
          <p:cNvSpPr/>
          <p:nvPr/>
        </p:nvSpPr>
        <p:spPr>
          <a:xfrm>
            <a:off x="5455920" y="2372930"/>
            <a:ext cx="2743200" cy="646331"/>
          </a:xfrm>
          <a:prstGeom prst="rect">
            <a:avLst/>
          </a:prstGeom>
          <a:noFill/>
        </p:spPr>
        <p:txBody>
          <a:bodyPr wrap="square" rtlCol="0">
            <a:spAutoFit/>
          </a:bodyPr>
          <a:lstStyle/>
          <a:p>
            <a:pPr marL="457200" indent="-457200">
              <a:lnSpc>
                <a:spcPct val="150000"/>
              </a:lnSpc>
              <a:buSzPct val="80000"/>
              <a:buFont typeface="Wingdings" panose="05000000000000000000" pitchFamily="2" charset="2"/>
              <a:buChar char="l"/>
            </a:pPr>
            <a:r>
              <a:rPr lang="zh-CN" altLang="en-US" sz="2400" dirty="0">
                <a:solidFill>
                  <a:schemeClr val="bg1"/>
                </a:solidFill>
              </a:rPr>
              <a:t>领悟人生哲理</a:t>
            </a:r>
            <a:endParaRPr lang="en-US" altLang="zh-CN" sz="2400" dirty="0">
              <a:solidFill>
                <a:schemeClr val="bg1"/>
              </a:solidFill>
            </a:endParaRPr>
          </a:p>
        </p:txBody>
      </p:sp>
      <p:sp>
        <p:nvSpPr>
          <p:cNvPr id="9" name="矩形 8"/>
          <p:cNvSpPr/>
          <p:nvPr/>
        </p:nvSpPr>
        <p:spPr>
          <a:xfrm>
            <a:off x="5455920" y="3105834"/>
            <a:ext cx="2492990" cy="646331"/>
          </a:xfrm>
          <a:prstGeom prst="rect">
            <a:avLst/>
          </a:prstGeom>
          <a:noFill/>
        </p:spPr>
        <p:txBody>
          <a:bodyPr wrap="square" rtlCol="0">
            <a:spAutoFit/>
          </a:bodyPr>
          <a:lstStyle/>
          <a:p>
            <a:pPr marL="457200" indent="-457200">
              <a:lnSpc>
                <a:spcPct val="150000"/>
              </a:lnSpc>
              <a:buSzPct val="80000"/>
              <a:buFont typeface="Wingdings" panose="05000000000000000000" pitchFamily="2" charset="2"/>
              <a:buChar char="l"/>
            </a:pPr>
            <a:r>
              <a:rPr lang="zh-CN" altLang="en-US" sz="2400" dirty="0">
                <a:solidFill>
                  <a:schemeClr val="bg1"/>
                </a:solidFill>
              </a:rPr>
              <a:t>实现自我升华</a:t>
            </a:r>
          </a:p>
        </p:txBody>
      </p:sp>
      <p:sp>
        <p:nvSpPr>
          <p:cNvPr id="7" name="矩形 6"/>
          <p:cNvSpPr/>
          <p:nvPr/>
        </p:nvSpPr>
        <p:spPr>
          <a:xfrm>
            <a:off x="4572000" y="999493"/>
            <a:ext cx="4572000" cy="655320"/>
          </a:xfrm>
          <a:prstGeom prst="rect">
            <a:avLst/>
          </a:prstGeom>
          <a:solidFill>
            <a:schemeClr val="bg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10" name="文本框 9"/>
          <p:cNvSpPr txBox="1"/>
          <p:nvPr/>
        </p:nvSpPr>
        <p:spPr>
          <a:xfrm>
            <a:off x="5455920" y="1025106"/>
            <a:ext cx="2804160" cy="587340"/>
          </a:xfrm>
          <a:prstGeom prst="rect">
            <a:avLst/>
          </a:prstGeom>
          <a:noFill/>
        </p:spPr>
        <p:txBody>
          <a:bodyPr wrap="square" rtlCol="0">
            <a:spAutoFit/>
          </a:bodyPr>
          <a:lstStyle/>
          <a:p>
            <a:pPr marL="457200" indent="-457200">
              <a:lnSpc>
                <a:spcPct val="150000"/>
              </a:lnSpc>
              <a:buSzPct val="80000"/>
              <a:buFont typeface="Wingdings" panose="05000000000000000000" pitchFamily="2" charset="2"/>
              <a:buChar char="l"/>
            </a:pPr>
            <a:r>
              <a:rPr lang="zh-CN" altLang="en-US" sz="2400" dirty="0" smtClean="0">
                <a:solidFill>
                  <a:schemeClr val="bg1"/>
                </a:solidFill>
              </a:rPr>
              <a:t>走进佛寺古刹</a:t>
            </a:r>
            <a:endParaRPr lang="en-US" altLang="zh-CN" sz="2400" dirty="0">
              <a:solidFill>
                <a:schemeClr val="bg1"/>
              </a:solidFill>
            </a:endParaRPr>
          </a:p>
        </p:txBody>
      </p:sp>
    </p:spTree>
    <p:extLst>
      <p:ext uri="{BB962C8B-B14F-4D97-AF65-F5344CB8AC3E}">
        <p14:creationId xmlns:p14="http://schemas.microsoft.com/office/powerpoint/2010/main" val="1949052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9" presetClass="emph" presetSubtype="0" fill="hold" grpId="0" nodeType="withEffect">
                                  <p:stCondLst>
                                    <p:cond delay="0"/>
                                  </p:stCondLst>
                                  <p:childTnLst>
                                    <p:animClr clrSpc="rgb" dir="cw">
                                      <p:cBhvr override="childStyle">
                                        <p:cTn id="9" dur="500" fill="hold"/>
                                        <p:tgtEl>
                                          <p:spTgt spid="10">
                                            <p:txEl>
                                              <p:pRg st="0" end="0"/>
                                            </p:txEl>
                                          </p:spTgt>
                                        </p:tgtEl>
                                        <p:attrNameLst>
                                          <p:attrName>style.color</p:attrName>
                                        </p:attrNameLst>
                                      </p:cBhvr>
                                      <p:to>
                                        <a:srgbClr val="171616"/>
                                      </p:to>
                                    </p:animClr>
                                    <p:animClr clrSpc="rgb" dir="cw">
                                      <p:cBhvr>
                                        <p:cTn id="10" dur="500" fill="hold"/>
                                        <p:tgtEl>
                                          <p:spTgt spid="10">
                                            <p:txEl>
                                              <p:pRg st="0" end="0"/>
                                            </p:txEl>
                                          </p:spTgt>
                                        </p:tgtEl>
                                        <p:attrNameLst>
                                          <p:attrName>fillcolor</p:attrName>
                                        </p:attrNameLst>
                                      </p:cBhvr>
                                      <p:to>
                                        <a:srgbClr val="171616"/>
                                      </p:to>
                                    </p:animClr>
                                    <p:set>
                                      <p:cBhvr>
                                        <p:cTn id="11" dur="500" fill="hold"/>
                                        <p:tgtEl>
                                          <p:spTgt spid="10">
                                            <p:txEl>
                                              <p:pRg st="0" end="0"/>
                                            </p:txEl>
                                          </p:spTgt>
                                        </p:tgtEl>
                                        <p:attrNameLst>
                                          <p:attrName>fill.type</p:attrName>
                                        </p:attrNameLst>
                                      </p:cBhvr>
                                      <p:to>
                                        <p:strVal val="solid"/>
                                      </p:to>
                                    </p:set>
                                    <p:set>
                                      <p:cBhvr>
                                        <p:cTn id="12" dur="500" fill="hold"/>
                                        <p:tgtEl>
                                          <p:spTgt spid="10">
                                            <p:txEl>
                                              <p:pRg st="0" end="0"/>
                                            </p:txEl>
                                          </p:spTgt>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par>
                                <p:cTn id="18" presetID="19" presetClass="emph" presetSubtype="0" fill="hold" grpId="0" nodeType="withEffect">
                                  <p:stCondLst>
                                    <p:cond delay="0"/>
                                  </p:stCondLst>
                                  <p:childTnLst>
                                    <p:animClr clrSpc="rgb" dir="cw">
                                      <p:cBhvr override="childStyle">
                                        <p:cTn id="19" dur="500" fill="hold"/>
                                        <p:tgtEl>
                                          <p:spTgt spid="6">
                                            <p:txEl>
                                              <p:pRg st="0" end="0"/>
                                            </p:txEl>
                                          </p:spTgt>
                                        </p:tgtEl>
                                        <p:attrNameLst>
                                          <p:attrName>style.color</p:attrName>
                                        </p:attrNameLst>
                                      </p:cBhvr>
                                      <p:to>
                                        <a:srgbClr val="171616"/>
                                      </p:to>
                                    </p:animClr>
                                    <p:animClr clrSpc="rgb" dir="cw">
                                      <p:cBhvr>
                                        <p:cTn id="20" dur="500" fill="hold"/>
                                        <p:tgtEl>
                                          <p:spTgt spid="6">
                                            <p:txEl>
                                              <p:pRg st="0" end="0"/>
                                            </p:txEl>
                                          </p:spTgt>
                                        </p:tgtEl>
                                        <p:attrNameLst>
                                          <p:attrName>fillcolor</p:attrName>
                                        </p:attrNameLst>
                                      </p:cBhvr>
                                      <p:to>
                                        <a:srgbClr val="171616"/>
                                      </p:to>
                                    </p:animClr>
                                    <p:set>
                                      <p:cBhvr>
                                        <p:cTn id="21" dur="500" fill="hold"/>
                                        <p:tgtEl>
                                          <p:spTgt spid="6">
                                            <p:txEl>
                                              <p:pRg st="0" end="0"/>
                                            </p:txEl>
                                          </p:spTgt>
                                        </p:tgtEl>
                                        <p:attrNameLst>
                                          <p:attrName>fill.type</p:attrName>
                                        </p:attrNameLst>
                                      </p:cBhvr>
                                      <p:to>
                                        <p:strVal val="solid"/>
                                      </p:to>
                                    </p:set>
                                    <p:set>
                                      <p:cBhvr>
                                        <p:cTn id="22" dur="500" fill="hold"/>
                                        <p:tgtEl>
                                          <p:spTgt spid="6">
                                            <p:txEl>
                                              <p:pRg st="0" end="0"/>
                                            </p:txEl>
                                          </p:spTgt>
                                        </p:tgtEl>
                                        <p:attrNameLst>
                                          <p:attrName>fill.on</p:attrName>
                                        </p:attrNameLst>
                                      </p:cBhvr>
                                      <p:to>
                                        <p:strVal val="true"/>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9" presetClass="emph" presetSubtype="0" fill="hold" grpId="1" nodeType="withEffect">
                                  <p:stCondLst>
                                    <p:cond delay="0"/>
                                  </p:stCondLst>
                                  <p:childTnLst>
                                    <p:animClr clrSpc="rgb" dir="cw">
                                      <p:cBhvr override="childStyle">
                                        <p:cTn id="26" dur="10" fill="hold"/>
                                        <p:tgtEl>
                                          <p:spTgt spid="10">
                                            <p:txEl>
                                              <p:pRg st="0" end="0"/>
                                            </p:txEl>
                                          </p:spTgt>
                                        </p:tgtEl>
                                        <p:attrNameLst>
                                          <p:attrName>style.color</p:attrName>
                                        </p:attrNameLst>
                                      </p:cBhvr>
                                      <p:to>
                                        <a:srgbClr val="FFFFFF"/>
                                      </p:to>
                                    </p:animClr>
                                    <p:animClr clrSpc="rgb" dir="cw">
                                      <p:cBhvr>
                                        <p:cTn id="27" dur="10" fill="hold"/>
                                        <p:tgtEl>
                                          <p:spTgt spid="10">
                                            <p:txEl>
                                              <p:pRg st="0" end="0"/>
                                            </p:txEl>
                                          </p:spTgt>
                                        </p:tgtEl>
                                        <p:attrNameLst>
                                          <p:attrName>fillcolor</p:attrName>
                                        </p:attrNameLst>
                                      </p:cBhvr>
                                      <p:to>
                                        <a:srgbClr val="FFFFFF"/>
                                      </p:to>
                                    </p:animClr>
                                    <p:set>
                                      <p:cBhvr>
                                        <p:cTn id="28" dur="10" fill="hold"/>
                                        <p:tgtEl>
                                          <p:spTgt spid="10">
                                            <p:txEl>
                                              <p:pRg st="0" end="0"/>
                                            </p:txEl>
                                          </p:spTgt>
                                        </p:tgtEl>
                                        <p:attrNameLst>
                                          <p:attrName>fill.type</p:attrName>
                                        </p:attrNameLst>
                                      </p:cBhvr>
                                      <p:to>
                                        <p:strVal val="solid"/>
                                      </p:to>
                                    </p:set>
                                    <p:set>
                                      <p:cBhvr>
                                        <p:cTn id="29" dur="10" fill="hold"/>
                                        <p:tgtEl>
                                          <p:spTgt spid="10">
                                            <p:txEl>
                                              <p:pRg st="0" end="0"/>
                                            </p:txEl>
                                          </p:spTgt>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par>
                                <p:cTn id="35" presetID="19" presetClass="emph" presetSubtype="0" fill="hold" grpId="0" nodeType="withEffect">
                                  <p:stCondLst>
                                    <p:cond delay="0"/>
                                  </p:stCondLst>
                                  <p:childTnLst>
                                    <p:animClr clrSpc="rgb" dir="cw">
                                      <p:cBhvr override="childStyle">
                                        <p:cTn id="36" dur="500" fill="hold"/>
                                        <p:tgtEl>
                                          <p:spTgt spid="8">
                                            <p:txEl>
                                              <p:pRg st="0" end="0"/>
                                            </p:txEl>
                                          </p:spTgt>
                                        </p:tgtEl>
                                        <p:attrNameLst>
                                          <p:attrName>style.color</p:attrName>
                                        </p:attrNameLst>
                                      </p:cBhvr>
                                      <p:to>
                                        <a:srgbClr val="171616"/>
                                      </p:to>
                                    </p:animClr>
                                    <p:animClr clrSpc="rgb" dir="cw">
                                      <p:cBhvr>
                                        <p:cTn id="37" dur="500" fill="hold"/>
                                        <p:tgtEl>
                                          <p:spTgt spid="8">
                                            <p:txEl>
                                              <p:pRg st="0" end="0"/>
                                            </p:txEl>
                                          </p:spTgt>
                                        </p:tgtEl>
                                        <p:attrNameLst>
                                          <p:attrName>fillcolor</p:attrName>
                                        </p:attrNameLst>
                                      </p:cBhvr>
                                      <p:to>
                                        <a:srgbClr val="171616"/>
                                      </p:to>
                                    </p:animClr>
                                    <p:set>
                                      <p:cBhvr>
                                        <p:cTn id="38" dur="500" fill="hold"/>
                                        <p:tgtEl>
                                          <p:spTgt spid="8">
                                            <p:txEl>
                                              <p:pRg st="0" end="0"/>
                                            </p:txEl>
                                          </p:spTgt>
                                        </p:tgtEl>
                                        <p:attrNameLst>
                                          <p:attrName>fill.type</p:attrName>
                                        </p:attrNameLst>
                                      </p:cBhvr>
                                      <p:to>
                                        <p:strVal val="solid"/>
                                      </p:to>
                                    </p:set>
                                    <p:set>
                                      <p:cBhvr>
                                        <p:cTn id="39" dur="500" fill="hold"/>
                                        <p:tgtEl>
                                          <p:spTgt spid="8">
                                            <p:txEl>
                                              <p:pRg st="0" end="0"/>
                                            </p:txEl>
                                          </p:spTgt>
                                        </p:tgtEl>
                                        <p:attrNameLst>
                                          <p:attrName>fill.on</p:attrName>
                                        </p:attrNameLst>
                                      </p:cBhvr>
                                      <p:to>
                                        <p:strVal val="true"/>
                                      </p:to>
                                    </p:set>
                                  </p:childTnLst>
                                </p:cTn>
                              </p:par>
                              <p:par>
                                <p:cTn id="40" presetID="1" presetClass="exit" presetSubtype="0" fill="hold" grpId="1" nodeType="withEffect">
                                  <p:stCondLst>
                                    <p:cond delay="0"/>
                                  </p:stCondLst>
                                  <p:childTnLst>
                                    <p:set>
                                      <p:cBhvr>
                                        <p:cTn id="41" dur="1" fill="hold">
                                          <p:stCondLst>
                                            <p:cond delay="0"/>
                                          </p:stCondLst>
                                        </p:cTn>
                                        <p:tgtEl>
                                          <p:spTgt spid="14"/>
                                        </p:tgtEl>
                                        <p:attrNameLst>
                                          <p:attrName>style.visibility</p:attrName>
                                        </p:attrNameLst>
                                      </p:cBhvr>
                                      <p:to>
                                        <p:strVal val="hidden"/>
                                      </p:to>
                                    </p:set>
                                  </p:childTnLst>
                                </p:cTn>
                              </p:par>
                              <p:par>
                                <p:cTn id="42" presetID="19" presetClass="emph" presetSubtype="0" fill="hold" grpId="1" nodeType="withEffect">
                                  <p:stCondLst>
                                    <p:cond delay="0"/>
                                  </p:stCondLst>
                                  <p:childTnLst>
                                    <p:animClr clrSpc="rgb" dir="cw">
                                      <p:cBhvr override="childStyle">
                                        <p:cTn id="43" dur="10" fill="hold"/>
                                        <p:tgtEl>
                                          <p:spTgt spid="6">
                                            <p:txEl>
                                              <p:pRg st="0" end="0"/>
                                            </p:txEl>
                                          </p:spTgt>
                                        </p:tgtEl>
                                        <p:attrNameLst>
                                          <p:attrName>style.color</p:attrName>
                                        </p:attrNameLst>
                                      </p:cBhvr>
                                      <p:to>
                                        <a:srgbClr val="FFFFFF"/>
                                      </p:to>
                                    </p:animClr>
                                    <p:animClr clrSpc="rgb" dir="cw">
                                      <p:cBhvr>
                                        <p:cTn id="44" dur="10" fill="hold"/>
                                        <p:tgtEl>
                                          <p:spTgt spid="6">
                                            <p:txEl>
                                              <p:pRg st="0" end="0"/>
                                            </p:txEl>
                                          </p:spTgt>
                                        </p:tgtEl>
                                        <p:attrNameLst>
                                          <p:attrName>fillcolor</p:attrName>
                                        </p:attrNameLst>
                                      </p:cBhvr>
                                      <p:to>
                                        <a:srgbClr val="FFFFFF"/>
                                      </p:to>
                                    </p:animClr>
                                    <p:set>
                                      <p:cBhvr>
                                        <p:cTn id="45" dur="10" fill="hold"/>
                                        <p:tgtEl>
                                          <p:spTgt spid="6">
                                            <p:txEl>
                                              <p:pRg st="0" end="0"/>
                                            </p:txEl>
                                          </p:spTgt>
                                        </p:tgtEl>
                                        <p:attrNameLst>
                                          <p:attrName>fill.type</p:attrName>
                                        </p:attrNameLst>
                                      </p:cBhvr>
                                      <p:to>
                                        <p:strVal val="solid"/>
                                      </p:to>
                                    </p:set>
                                    <p:set>
                                      <p:cBhvr>
                                        <p:cTn id="46" dur="10" fill="hold"/>
                                        <p:tgtEl>
                                          <p:spTgt spid="6">
                                            <p:txEl>
                                              <p:pRg st="0" end="0"/>
                                            </p:txEl>
                                          </p:spTgt>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par>
                                <p:cTn id="52" presetID="19" presetClass="emph" presetSubtype="0" fill="hold" grpId="0" nodeType="withEffect">
                                  <p:stCondLst>
                                    <p:cond delay="0"/>
                                  </p:stCondLst>
                                  <p:childTnLst>
                                    <p:animClr clrSpc="rgb" dir="cw">
                                      <p:cBhvr override="childStyle">
                                        <p:cTn id="53" dur="500" fill="hold"/>
                                        <p:tgtEl>
                                          <p:spTgt spid="9">
                                            <p:txEl>
                                              <p:pRg st="0" end="0"/>
                                            </p:txEl>
                                          </p:spTgt>
                                        </p:tgtEl>
                                        <p:attrNameLst>
                                          <p:attrName>style.color</p:attrName>
                                        </p:attrNameLst>
                                      </p:cBhvr>
                                      <p:to>
                                        <a:srgbClr val="171616"/>
                                      </p:to>
                                    </p:animClr>
                                    <p:animClr clrSpc="rgb" dir="cw">
                                      <p:cBhvr>
                                        <p:cTn id="54" dur="500" fill="hold"/>
                                        <p:tgtEl>
                                          <p:spTgt spid="9">
                                            <p:txEl>
                                              <p:pRg st="0" end="0"/>
                                            </p:txEl>
                                          </p:spTgt>
                                        </p:tgtEl>
                                        <p:attrNameLst>
                                          <p:attrName>fillcolor</p:attrName>
                                        </p:attrNameLst>
                                      </p:cBhvr>
                                      <p:to>
                                        <a:srgbClr val="171616"/>
                                      </p:to>
                                    </p:animClr>
                                    <p:set>
                                      <p:cBhvr>
                                        <p:cTn id="55" dur="500" fill="hold"/>
                                        <p:tgtEl>
                                          <p:spTgt spid="9">
                                            <p:txEl>
                                              <p:pRg st="0" end="0"/>
                                            </p:txEl>
                                          </p:spTgt>
                                        </p:tgtEl>
                                        <p:attrNameLst>
                                          <p:attrName>fill.type</p:attrName>
                                        </p:attrNameLst>
                                      </p:cBhvr>
                                      <p:to>
                                        <p:strVal val="solid"/>
                                      </p:to>
                                    </p:set>
                                    <p:set>
                                      <p:cBhvr>
                                        <p:cTn id="56" dur="500" fill="hold"/>
                                        <p:tgtEl>
                                          <p:spTgt spid="9">
                                            <p:txEl>
                                              <p:pRg st="0" end="0"/>
                                            </p:txEl>
                                          </p:spTgt>
                                        </p:tgtEl>
                                        <p:attrNameLst>
                                          <p:attrName>fill.on</p:attrName>
                                        </p:attrNameLst>
                                      </p:cBhvr>
                                      <p:to>
                                        <p:strVal val="true"/>
                                      </p:to>
                                    </p:set>
                                  </p:childTnLst>
                                </p:cTn>
                              </p:par>
                              <p:par>
                                <p:cTn id="57" presetID="19" presetClass="emph" presetSubtype="0" fill="hold" grpId="1" nodeType="withEffect">
                                  <p:stCondLst>
                                    <p:cond delay="0"/>
                                  </p:stCondLst>
                                  <p:childTnLst>
                                    <p:animClr clrSpc="rgb" dir="cw">
                                      <p:cBhvr override="childStyle">
                                        <p:cTn id="58" dur="10" fill="hold"/>
                                        <p:tgtEl>
                                          <p:spTgt spid="8">
                                            <p:txEl>
                                              <p:pRg st="0" end="0"/>
                                            </p:txEl>
                                          </p:spTgt>
                                        </p:tgtEl>
                                        <p:attrNameLst>
                                          <p:attrName>style.color</p:attrName>
                                        </p:attrNameLst>
                                      </p:cBhvr>
                                      <p:to>
                                        <a:srgbClr val="FFFFFF"/>
                                      </p:to>
                                    </p:animClr>
                                    <p:animClr clrSpc="rgb" dir="cw">
                                      <p:cBhvr>
                                        <p:cTn id="59" dur="10" fill="hold"/>
                                        <p:tgtEl>
                                          <p:spTgt spid="8">
                                            <p:txEl>
                                              <p:pRg st="0" end="0"/>
                                            </p:txEl>
                                          </p:spTgt>
                                        </p:tgtEl>
                                        <p:attrNameLst>
                                          <p:attrName>fillcolor</p:attrName>
                                        </p:attrNameLst>
                                      </p:cBhvr>
                                      <p:to>
                                        <a:srgbClr val="FFFFFF"/>
                                      </p:to>
                                    </p:animClr>
                                    <p:set>
                                      <p:cBhvr>
                                        <p:cTn id="60" dur="10" fill="hold"/>
                                        <p:tgtEl>
                                          <p:spTgt spid="8">
                                            <p:txEl>
                                              <p:pRg st="0" end="0"/>
                                            </p:txEl>
                                          </p:spTgt>
                                        </p:tgtEl>
                                        <p:attrNameLst>
                                          <p:attrName>fill.type</p:attrName>
                                        </p:attrNameLst>
                                      </p:cBhvr>
                                      <p:to>
                                        <p:strVal val="solid"/>
                                      </p:to>
                                    </p:set>
                                    <p:set>
                                      <p:cBhvr>
                                        <p:cTn id="61" dur="10" fill="hold"/>
                                        <p:tgtEl>
                                          <p:spTgt spid="8">
                                            <p:txEl>
                                              <p:pRg st="0" end="0"/>
                                            </p:txEl>
                                          </p:spTgt>
                                        </p:tgtEl>
                                        <p:attrNameLst>
                                          <p:attrName>fill.on</p:attrName>
                                        </p:attrNameLst>
                                      </p:cBhvr>
                                      <p:to>
                                        <p:strVal val="true"/>
                                      </p:to>
                                    </p:set>
                                  </p:childTnLst>
                                </p:cTn>
                              </p:par>
                              <p:par>
                                <p:cTn id="62" presetID="1" presetClass="exit" presetSubtype="0" fill="hold" grpId="1" nodeType="withEffect">
                                  <p:stCondLst>
                                    <p:cond delay="0"/>
                                  </p:stCondLst>
                                  <p:childTnLst>
                                    <p:set>
                                      <p:cBhvr>
                                        <p:cTn id="63"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5" grpId="1" animBg="1"/>
      <p:bldP spid="14" grpId="0" animBg="1"/>
      <p:bldP spid="14" grpId="1" animBg="1"/>
      <p:bldP spid="6" grpId="0" build="allAtOnce"/>
      <p:bldP spid="6" grpId="1" build="allAtOnce"/>
      <p:bldP spid="8" grpId="0" build="allAtOnce"/>
      <p:bldP spid="8" grpId="1" build="allAtOnce"/>
      <p:bldP spid="9" grpId="0" build="allAtOnce"/>
      <p:bldP spid="7" grpId="0" animBg="1"/>
      <p:bldP spid="7" grpId="1" animBg="1"/>
      <p:bldP spid="10" grpId="0" build="allAtOnce"/>
      <p:bldP spid="10" grpId="1" build="allAtOnce"/>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Arc 1"/>
          <p:cNvSpPr/>
          <p:nvPr/>
        </p:nvSpPr>
        <p:spPr>
          <a:xfrm>
            <a:off x="-2571750" y="857250"/>
            <a:ext cx="5143500" cy="5143500"/>
          </a:xfrm>
          <a:prstGeom prst="arc">
            <a:avLst>
              <a:gd name="adj1" fmla="val 16200000"/>
              <a:gd name="adj2" fmla="val 5406790"/>
            </a:avLst>
          </a:prstGeom>
          <a:ln>
            <a:solidFill>
              <a:srgbClr val="7D7D7D"/>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350">
              <a:solidFill>
                <a:prstClr val="black"/>
              </a:solidFill>
            </a:endParaRPr>
          </a:p>
        </p:txBody>
      </p:sp>
      <p:sp>
        <p:nvSpPr>
          <p:cNvPr id="2" name="TextBox 2"/>
          <p:cNvSpPr txBox="1">
            <a:spLocks noChangeArrowheads="1"/>
          </p:cNvSpPr>
          <p:nvPr/>
        </p:nvSpPr>
        <p:spPr bwMode="auto">
          <a:xfrm flipH="1">
            <a:off x="2486025" y="1804988"/>
            <a:ext cx="548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2100" dirty="0"/>
              <a:t>first line of text goes here</a:t>
            </a:r>
          </a:p>
        </p:txBody>
      </p:sp>
      <p:sp>
        <p:nvSpPr>
          <p:cNvPr id="3" name="TextBox 3"/>
          <p:cNvSpPr txBox="1">
            <a:spLocks noChangeArrowheads="1"/>
          </p:cNvSpPr>
          <p:nvPr/>
        </p:nvSpPr>
        <p:spPr bwMode="auto">
          <a:xfrm flipH="1">
            <a:off x="2906243" y="2763838"/>
            <a:ext cx="548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2100" dirty="0"/>
              <a:t>second line of text goes here</a:t>
            </a:r>
          </a:p>
        </p:txBody>
      </p:sp>
      <p:sp>
        <p:nvSpPr>
          <p:cNvPr id="4" name="TextBox 4"/>
          <p:cNvSpPr txBox="1">
            <a:spLocks noChangeArrowheads="1"/>
          </p:cNvSpPr>
          <p:nvPr/>
        </p:nvSpPr>
        <p:spPr bwMode="auto">
          <a:xfrm flipH="1">
            <a:off x="2854325" y="3722688"/>
            <a:ext cx="54864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2100" dirty="0"/>
              <a:t>third line of text goes here</a:t>
            </a:r>
          </a:p>
        </p:txBody>
      </p:sp>
      <p:sp>
        <p:nvSpPr>
          <p:cNvPr id="5" name="TextBox 5"/>
          <p:cNvSpPr txBox="1">
            <a:spLocks noChangeArrowheads="1"/>
          </p:cNvSpPr>
          <p:nvPr/>
        </p:nvSpPr>
        <p:spPr bwMode="auto">
          <a:xfrm flipH="1">
            <a:off x="2528888" y="4679950"/>
            <a:ext cx="5486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2100" dirty="0"/>
              <a:t>fourth line of text goes here</a:t>
            </a:r>
          </a:p>
        </p:txBody>
      </p:sp>
      <p:sp>
        <p:nvSpPr>
          <p:cNvPr id="6" name="Oval 6"/>
          <p:cNvSpPr/>
          <p:nvPr/>
        </p:nvSpPr>
        <p:spPr>
          <a:xfrm>
            <a:off x="2041258" y="1885023"/>
            <a:ext cx="233795" cy="233795"/>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sz="1300">
              <a:solidFill>
                <a:srgbClr val="FFFFFF"/>
              </a:solidFill>
            </a:endParaRPr>
          </a:p>
        </p:txBody>
      </p:sp>
      <p:sp>
        <p:nvSpPr>
          <p:cNvPr id="7" name="Oval 7"/>
          <p:cNvSpPr/>
          <p:nvPr/>
        </p:nvSpPr>
        <p:spPr>
          <a:xfrm>
            <a:off x="2415145" y="2836410"/>
            <a:ext cx="233795" cy="233795"/>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sz="1300">
              <a:solidFill>
                <a:srgbClr val="FFFFFF"/>
              </a:solidFill>
            </a:endParaRPr>
          </a:p>
        </p:txBody>
      </p:sp>
      <p:sp>
        <p:nvSpPr>
          <p:cNvPr id="8" name="Oval 8"/>
          <p:cNvSpPr/>
          <p:nvPr/>
        </p:nvSpPr>
        <p:spPr>
          <a:xfrm>
            <a:off x="2416631" y="3787797"/>
            <a:ext cx="233795" cy="233795"/>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sz="1300">
              <a:solidFill>
                <a:srgbClr val="FFFFFF"/>
              </a:solidFill>
            </a:endParaRPr>
          </a:p>
        </p:txBody>
      </p:sp>
      <p:sp>
        <p:nvSpPr>
          <p:cNvPr id="9" name="Oval 9"/>
          <p:cNvSpPr/>
          <p:nvPr/>
        </p:nvSpPr>
        <p:spPr>
          <a:xfrm>
            <a:off x="2050164" y="4739183"/>
            <a:ext cx="233795" cy="233795"/>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sz="1300">
              <a:solidFill>
                <a:srgbClr val="FFFFFF"/>
              </a:solidFill>
            </a:endParaRPr>
          </a:p>
        </p:txBody>
      </p:sp>
      <p:sp>
        <p:nvSpPr>
          <p:cNvPr id="14" name="Arc 10"/>
          <p:cNvSpPr/>
          <p:nvPr/>
        </p:nvSpPr>
        <p:spPr>
          <a:xfrm>
            <a:off x="-1155700" y="2343150"/>
            <a:ext cx="2286000" cy="2286000"/>
          </a:xfrm>
          <a:prstGeom prst="arc">
            <a:avLst>
              <a:gd name="adj1" fmla="val 16200000"/>
              <a:gd name="adj2" fmla="val 5359794"/>
            </a:avLst>
          </a:prstGeom>
          <a:solidFill>
            <a:srgbClr val="000000">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nvGrpSpPr>
          <p:cNvPr id="10" name="Group 24"/>
          <p:cNvGrpSpPr>
            <a:grpSpLocks/>
          </p:cNvGrpSpPr>
          <p:nvPr/>
        </p:nvGrpSpPr>
        <p:grpSpPr bwMode="auto">
          <a:xfrm rot="16200000" flipV="1">
            <a:off x="-2347912" y="3343274"/>
            <a:ext cx="4686300" cy="171451"/>
            <a:chOff x="-3200400" y="3314700"/>
            <a:chExt cx="6246420" cy="228600"/>
          </a:xfrm>
        </p:grpSpPr>
        <p:sp>
          <p:nvSpPr>
            <p:cNvPr id="11" name="Rounded Rectangle 12"/>
            <p:cNvSpPr/>
            <p:nvPr/>
          </p:nvSpPr>
          <p:spPr>
            <a:xfrm rot="5400000">
              <a:off x="1331520" y="1828800"/>
              <a:ext cx="228600" cy="3200400"/>
            </a:xfrm>
            <a:prstGeom prst="roundRect">
              <a:avLst>
                <a:gd name="adj" fmla="val 35051"/>
              </a:avLst>
            </a:prstGeom>
            <a:solidFill>
              <a:srgbClr val="D7D7D7"/>
            </a:solid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sz="1300">
                <a:solidFill>
                  <a:srgbClr val="FFFFFF"/>
                </a:solidFill>
              </a:endParaRPr>
            </a:p>
          </p:txBody>
        </p:sp>
        <p:sp>
          <p:nvSpPr>
            <p:cNvPr id="12" name="Rounded Rectangle 13"/>
            <p:cNvSpPr/>
            <p:nvPr/>
          </p:nvSpPr>
          <p:spPr>
            <a:xfrm rot="5400000">
              <a:off x="-1714500" y="1828800"/>
              <a:ext cx="228600" cy="3200400"/>
            </a:xfrm>
            <a:prstGeom prst="roundRect">
              <a:avLst>
                <a:gd name="adj" fmla="val 35051"/>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sz="1300">
                <a:solidFill>
                  <a:srgbClr val="FFFFFF"/>
                </a:solidFill>
              </a:endParaRPr>
            </a:p>
          </p:txBody>
        </p:sp>
      </p:grpSp>
    </p:spTree>
    <p:extLst>
      <p:ext uri="{BB962C8B-B14F-4D97-AF65-F5344CB8AC3E}">
        <p14:creationId xmlns:p14="http://schemas.microsoft.com/office/powerpoint/2010/main" val="3200614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1000" fill="hold"/>
                                        <p:tgtEl>
                                          <p:spTgt spid="6"/>
                                        </p:tgtEl>
                                        <p:attrNameLst>
                                          <p:attrName>fillcolor</p:attrName>
                                        </p:attrNameLst>
                                      </p:cBhvr>
                                      <p:to>
                                        <a:srgbClr val="2E75B5"/>
                                      </p:to>
                                    </p:animClr>
                                    <p:set>
                                      <p:cBhvr>
                                        <p:cTn id="7" dur="1000" fill="hold"/>
                                        <p:tgtEl>
                                          <p:spTgt spid="6"/>
                                        </p:tgtEl>
                                        <p:attrNameLst>
                                          <p:attrName>fill.type</p:attrName>
                                        </p:attrNameLst>
                                      </p:cBhvr>
                                      <p:to>
                                        <p:strVal val="solid"/>
                                      </p:to>
                                    </p:set>
                                    <p:set>
                                      <p:cBhvr>
                                        <p:cTn id="8" dur="1000" fill="hold"/>
                                        <p:tgtEl>
                                          <p:spTgt spid="6"/>
                                        </p:tgtEl>
                                        <p:attrNameLst>
                                          <p:attrName>fill.on</p:attrName>
                                        </p:attrNameLst>
                                      </p:cBhvr>
                                      <p:to>
                                        <p:strVal val="true"/>
                                      </p:to>
                                    </p:set>
                                  </p:childTnLst>
                                </p:cTn>
                              </p:par>
                              <p:par>
                                <p:cTn id="9" presetID="2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par>
                                <p:cTn id="12" presetID="8" presetClass="emph" presetSubtype="0" fill="hold" nodeType="withEffect">
                                  <p:stCondLst>
                                    <p:cond delay="0"/>
                                  </p:stCondLst>
                                  <p:childTnLst>
                                    <p:animRot by="3420000">
                                      <p:cBhvr>
                                        <p:cTn id="13" dur="1000" fill="hold"/>
                                        <p:tgtEl>
                                          <p:spTgt spid="10"/>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1000" fill="hold"/>
                                        <p:tgtEl>
                                          <p:spTgt spid="7"/>
                                        </p:tgtEl>
                                        <p:attrNameLst>
                                          <p:attrName>fillcolor</p:attrName>
                                        </p:attrNameLst>
                                      </p:cBhvr>
                                      <p:to>
                                        <a:srgbClr val="2E75B5"/>
                                      </p:to>
                                    </p:animClr>
                                    <p:set>
                                      <p:cBhvr>
                                        <p:cTn id="18" dur="1000" fill="hold"/>
                                        <p:tgtEl>
                                          <p:spTgt spid="7"/>
                                        </p:tgtEl>
                                        <p:attrNameLst>
                                          <p:attrName>fill.type</p:attrName>
                                        </p:attrNameLst>
                                      </p:cBhvr>
                                      <p:to>
                                        <p:strVal val="solid"/>
                                      </p:to>
                                    </p:set>
                                    <p:set>
                                      <p:cBhvr>
                                        <p:cTn id="19" dur="1000" fill="hold"/>
                                        <p:tgtEl>
                                          <p:spTgt spid="7"/>
                                        </p:tgtEl>
                                        <p:attrNameLst>
                                          <p:attrName>fill.on</p:attrName>
                                        </p:attrNameLst>
                                      </p:cBhvr>
                                      <p:to>
                                        <p:strVal val="true"/>
                                      </p:to>
                                    </p:set>
                                  </p:childTnLst>
                                </p:cTn>
                              </p:par>
                              <p:par>
                                <p:cTn id="20" presetID="2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8" presetClass="emph" presetSubtype="0" fill="hold" nodeType="withEffect">
                                  <p:stCondLst>
                                    <p:cond delay="0"/>
                                  </p:stCondLst>
                                  <p:childTnLst>
                                    <p:animRot by="1380000">
                                      <p:cBhvr>
                                        <p:cTn id="24" dur="750" fill="hold"/>
                                        <p:tgtEl>
                                          <p:spTgt spid="10"/>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1000" fill="hold"/>
                                        <p:tgtEl>
                                          <p:spTgt spid="8"/>
                                        </p:tgtEl>
                                        <p:attrNameLst>
                                          <p:attrName>fillcolor</p:attrName>
                                        </p:attrNameLst>
                                      </p:cBhvr>
                                      <p:to>
                                        <a:srgbClr val="2E75B5"/>
                                      </p:to>
                                    </p:animClr>
                                    <p:set>
                                      <p:cBhvr>
                                        <p:cTn id="29" dur="1000" fill="hold"/>
                                        <p:tgtEl>
                                          <p:spTgt spid="8"/>
                                        </p:tgtEl>
                                        <p:attrNameLst>
                                          <p:attrName>fill.type</p:attrName>
                                        </p:attrNameLst>
                                      </p:cBhvr>
                                      <p:to>
                                        <p:strVal val="solid"/>
                                      </p:to>
                                    </p:set>
                                    <p:set>
                                      <p:cBhvr>
                                        <p:cTn id="30" dur="1000" fill="hold"/>
                                        <p:tgtEl>
                                          <p:spTgt spid="8"/>
                                        </p:tgtEl>
                                        <p:attrNameLst>
                                          <p:attrName>fill.on</p:attrName>
                                        </p:attrNameLst>
                                      </p:cBhvr>
                                      <p:to>
                                        <p:strVal val="true"/>
                                      </p:to>
                                    </p:set>
                                  </p:childTnLst>
                                </p:cTn>
                              </p:par>
                              <p:par>
                                <p:cTn id="31" presetID="22" presetClass="entr" presetSubtype="4"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par>
                                <p:cTn id="34" presetID="8" presetClass="emph" presetSubtype="0" fill="hold" nodeType="withEffect">
                                  <p:stCondLst>
                                    <p:cond delay="0"/>
                                  </p:stCondLst>
                                  <p:childTnLst>
                                    <p:animRot by="1320000">
                                      <p:cBhvr>
                                        <p:cTn id="35" dur="750" fill="hold"/>
                                        <p:tgtEl>
                                          <p:spTgt spid="10"/>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1" presetClass="emph" presetSubtype="2" fill="hold" nodeType="clickEffect">
                                  <p:stCondLst>
                                    <p:cond delay="0"/>
                                  </p:stCondLst>
                                  <p:childTnLst>
                                    <p:animClr clrSpc="rgb" dir="cw">
                                      <p:cBhvr>
                                        <p:cTn id="39" dur="1000" fill="hold"/>
                                        <p:tgtEl>
                                          <p:spTgt spid="9"/>
                                        </p:tgtEl>
                                        <p:attrNameLst>
                                          <p:attrName>fillcolor</p:attrName>
                                        </p:attrNameLst>
                                      </p:cBhvr>
                                      <p:to>
                                        <a:srgbClr val="2E75B5"/>
                                      </p:to>
                                    </p:animClr>
                                    <p:set>
                                      <p:cBhvr>
                                        <p:cTn id="40" dur="1000" fill="hold"/>
                                        <p:tgtEl>
                                          <p:spTgt spid="9"/>
                                        </p:tgtEl>
                                        <p:attrNameLst>
                                          <p:attrName>fill.type</p:attrName>
                                        </p:attrNameLst>
                                      </p:cBhvr>
                                      <p:to>
                                        <p:strVal val="solid"/>
                                      </p:to>
                                    </p:set>
                                    <p:set>
                                      <p:cBhvr>
                                        <p:cTn id="41" dur="1000" fill="hold"/>
                                        <p:tgtEl>
                                          <p:spTgt spid="9"/>
                                        </p:tgtEl>
                                        <p:attrNameLst>
                                          <p:attrName>fill.on</p:attrName>
                                        </p:attrNameLst>
                                      </p:cBhvr>
                                      <p:to>
                                        <p:strVal val="true"/>
                                      </p:to>
                                    </p:set>
                                  </p:childTnLst>
                                </p:cTn>
                              </p:par>
                              <p:par>
                                <p:cTn id="42" presetID="22" presetClass="entr" presetSubtype="4"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par>
                                <p:cTn id="45" presetID="8" presetClass="emph" presetSubtype="0" fill="hold" nodeType="withEffect">
                                  <p:stCondLst>
                                    <p:cond delay="0"/>
                                  </p:stCondLst>
                                  <p:childTnLst>
                                    <p:animRot by="1320000">
                                      <p:cBhvr>
                                        <p:cTn id="46" dur="75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39750" y="28575"/>
            <a:ext cx="35131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smtClean="0">
                <a:solidFill>
                  <a:srgbClr val="A6A6A6"/>
                </a:solidFill>
                <a:latin typeface="微软雅黑" panose="020B0503020204020204" pitchFamily="34" charset="-122"/>
                <a:ea typeface="微软雅黑" panose="020B0503020204020204" pitchFamily="34" charset="-122"/>
              </a:rPr>
              <a:t>[</a:t>
            </a:r>
            <a:r>
              <a:rPr lang="zh-CN" sz="3200" b="1" smtClean="0">
                <a:solidFill>
                  <a:srgbClr val="A6A6A6"/>
                </a:solidFill>
                <a:latin typeface="微软雅黑" panose="020B0503020204020204" pitchFamily="34" charset="-122"/>
                <a:ea typeface="微软雅黑" panose="020B0503020204020204" pitchFamily="34" charset="-122"/>
              </a:rPr>
              <a:t>目录</a:t>
            </a:r>
            <a:r>
              <a:rPr lang="en-US" altLang="zh-CN" sz="3200" b="1" smtClean="0">
                <a:solidFill>
                  <a:srgbClr val="A6A6A6"/>
                </a:solidFill>
                <a:latin typeface="微软雅黑" panose="020B0503020204020204" pitchFamily="34" charset="-122"/>
                <a:ea typeface="微软雅黑" panose="020B0503020204020204" pitchFamily="34" charset="-122"/>
              </a:rPr>
              <a:t>]</a:t>
            </a:r>
            <a:endParaRPr lang="zh-CN" altLang="zh-CN" sz="3200" b="1" smtClean="0">
              <a:solidFill>
                <a:srgbClr val="A6A6A6"/>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5613" y="1668524"/>
            <a:ext cx="4337050" cy="698500"/>
            <a:chOff x="2989263" y="1171575"/>
            <a:chExt cx="4337050" cy="698500"/>
          </a:xfrm>
        </p:grpSpPr>
        <p:sp>
          <p:nvSpPr>
            <p:cNvPr id="4" name="TextBox 16"/>
            <p:cNvSpPr>
              <a:spLocks noChangeArrowheads="1"/>
            </p:cNvSpPr>
            <p:nvPr/>
          </p:nvSpPr>
          <p:spPr bwMode="auto">
            <a:xfrm>
              <a:off x="3302000" y="1171575"/>
              <a:ext cx="4024313" cy="698500"/>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为什么要做</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5" name="椭圆 17"/>
            <p:cNvSpPr>
              <a:spLocks noChangeArrowheads="1"/>
            </p:cNvSpPr>
            <p:nvPr/>
          </p:nvSpPr>
          <p:spPr bwMode="auto">
            <a:xfrm>
              <a:off x="2989263" y="1243013"/>
              <a:ext cx="519112" cy="519112"/>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6" name="组合 5"/>
          <p:cNvGrpSpPr/>
          <p:nvPr/>
        </p:nvGrpSpPr>
        <p:grpSpPr>
          <a:xfrm>
            <a:off x="2995613" y="2662299"/>
            <a:ext cx="4337050" cy="696913"/>
            <a:chOff x="2989263" y="2165350"/>
            <a:chExt cx="4337050" cy="696913"/>
          </a:xfrm>
        </p:grpSpPr>
        <p:sp>
          <p:nvSpPr>
            <p:cNvPr id="7" name="TextBox 18"/>
            <p:cNvSpPr>
              <a:spLocks noChangeArrowheads="1"/>
            </p:cNvSpPr>
            <p:nvPr/>
          </p:nvSpPr>
          <p:spPr bwMode="auto">
            <a:xfrm>
              <a:off x="3302000" y="2165350"/>
              <a:ext cx="4024313"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好的</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应该是怎样的？</a:t>
              </a:r>
            </a:p>
          </p:txBody>
        </p:sp>
        <p:sp>
          <p:nvSpPr>
            <p:cNvPr id="8" name="椭圆 19"/>
            <p:cNvSpPr>
              <a:spLocks noChangeArrowheads="1"/>
            </p:cNvSpPr>
            <p:nvPr/>
          </p:nvSpPr>
          <p:spPr bwMode="auto">
            <a:xfrm>
              <a:off x="2989263" y="2236788"/>
              <a:ext cx="519112" cy="517525"/>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dirty="0"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2800" b="1" dirty="0"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9" name="组合 8"/>
          <p:cNvGrpSpPr/>
          <p:nvPr/>
        </p:nvGrpSpPr>
        <p:grpSpPr>
          <a:xfrm>
            <a:off x="2987675" y="3656074"/>
            <a:ext cx="4344988" cy="696913"/>
            <a:chOff x="2981325" y="3159125"/>
            <a:chExt cx="4344988" cy="696913"/>
          </a:xfrm>
        </p:grpSpPr>
        <p:sp>
          <p:nvSpPr>
            <p:cNvPr id="10" name="TextBox 20"/>
            <p:cNvSpPr>
              <a:spLocks noChangeArrowheads="1"/>
            </p:cNvSpPr>
            <p:nvPr/>
          </p:nvSpPr>
          <p:spPr bwMode="auto">
            <a:xfrm>
              <a:off x="3294063" y="3159125"/>
              <a:ext cx="4032250"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如何制作</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11" name="椭圆 21"/>
            <p:cNvSpPr>
              <a:spLocks noChangeArrowheads="1"/>
            </p:cNvSpPr>
            <p:nvPr/>
          </p:nvSpPr>
          <p:spPr bwMode="auto">
            <a:xfrm>
              <a:off x="2981325" y="3230563"/>
              <a:ext cx="519113" cy="517525"/>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2" name="组合 11"/>
          <p:cNvGrpSpPr/>
          <p:nvPr/>
        </p:nvGrpSpPr>
        <p:grpSpPr>
          <a:xfrm>
            <a:off x="2987675" y="4649849"/>
            <a:ext cx="4344988" cy="696913"/>
            <a:chOff x="2981325" y="4152900"/>
            <a:chExt cx="4344988" cy="696913"/>
          </a:xfrm>
        </p:grpSpPr>
        <p:sp>
          <p:nvSpPr>
            <p:cNvPr id="13" name="TextBox 22"/>
            <p:cNvSpPr>
              <a:spLocks noChangeArrowheads="1"/>
            </p:cNvSpPr>
            <p:nvPr/>
          </p:nvSpPr>
          <p:spPr bwMode="auto">
            <a:xfrm>
              <a:off x="3294063" y="4152900"/>
              <a:ext cx="4032250"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的风格</a:t>
              </a:r>
            </a:p>
          </p:txBody>
        </p:sp>
        <p:sp>
          <p:nvSpPr>
            <p:cNvPr id="14" name="椭圆 23"/>
            <p:cNvSpPr>
              <a:spLocks noChangeArrowheads="1"/>
            </p:cNvSpPr>
            <p:nvPr/>
          </p:nvSpPr>
          <p:spPr bwMode="auto">
            <a:xfrm>
              <a:off x="2981325" y="4222750"/>
              <a:ext cx="519113" cy="519113"/>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15" name="矩形 24"/>
          <p:cNvSpPr>
            <a:spLocks noChangeArrowheads="1"/>
          </p:cNvSpPr>
          <p:nvPr/>
        </p:nvSpPr>
        <p:spPr bwMode="auto">
          <a:xfrm>
            <a:off x="1774825" y="546100"/>
            <a:ext cx="1212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1" dirty="0">
                <a:solidFill>
                  <a:srgbClr val="4F81BD"/>
                </a:solidFill>
                <a:ea typeface="微软雅黑" panose="020B0503020204020204" pitchFamily="34" charset="-122"/>
              </a:rPr>
              <a:t>CONTENTS</a:t>
            </a:r>
            <a:endParaRPr lang="zh-CN" altLang="en-US" sz="1800" b="1" dirty="0">
              <a:solidFill>
                <a:srgbClr val="4F81BD"/>
              </a:solidFill>
            </a:endParaRPr>
          </a:p>
        </p:txBody>
      </p:sp>
      <p:grpSp>
        <p:nvGrpSpPr>
          <p:cNvPr id="20" name="组合 19"/>
          <p:cNvGrpSpPr/>
          <p:nvPr/>
        </p:nvGrpSpPr>
        <p:grpSpPr>
          <a:xfrm>
            <a:off x="151640" y="2513395"/>
            <a:ext cx="1473827" cy="4666576"/>
            <a:chOff x="344823" y="2191424"/>
            <a:chExt cx="1473827" cy="4666576"/>
          </a:xfrm>
        </p:grpSpPr>
        <p:sp>
          <p:nvSpPr>
            <p:cNvPr id="17" name="文本框 16"/>
            <p:cNvSpPr txBox="1"/>
            <p:nvPr/>
          </p:nvSpPr>
          <p:spPr>
            <a:xfrm>
              <a:off x="904250" y="2191424"/>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P</a:t>
              </a:r>
              <a:endParaRPr lang="zh-CN" altLang="en-US" sz="13800" dirty="0">
                <a:latin typeface="Showcard Gothic" panose="04020904020102020604" pitchFamily="82" charset="0"/>
                <a:cs typeface="Segoe UI Black" panose="020B0A02040204020203" pitchFamily="34" charset="0"/>
              </a:endParaRPr>
            </a:p>
          </p:txBody>
        </p:sp>
        <p:sp>
          <p:nvSpPr>
            <p:cNvPr id="18" name="文本框 17"/>
            <p:cNvSpPr txBox="1"/>
            <p:nvPr/>
          </p:nvSpPr>
          <p:spPr>
            <a:xfrm>
              <a:off x="344823" y="3359212"/>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P</a:t>
              </a:r>
              <a:endParaRPr lang="zh-CN" altLang="en-US" sz="13800" dirty="0">
                <a:latin typeface="Showcard Gothic" panose="04020904020102020604" pitchFamily="82" charset="0"/>
                <a:cs typeface="Segoe UI Black" panose="020B0A02040204020203" pitchFamily="34" charset="0"/>
              </a:endParaRPr>
            </a:p>
          </p:txBody>
        </p:sp>
        <p:sp>
          <p:nvSpPr>
            <p:cNvPr id="19" name="文本框 18"/>
            <p:cNvSpPr txBox="1"/>
            <p:nvPr/>
          </p:nvSpPr>
          <p:spPr>
            <a:xfrm>
              <a:off x="860425" y="4642009"/>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T</a:t>
              </a:r>
              <a:endParaRPr lang="zh-CN" altLang="en-US" sz="13800" dirty="0">
                <a:latin typeface="Showcard Gothic" panose="04020904020102020604" pitchFamily="82" charset="0"/>
                <a:cs typeface="Segoe UI Black" panose="020B0A02040204020203" pitchFamily="34" charset="0"/>
              </a:endParaRPr>
            </a:p>
          </p:txBody>
        </p:sp>
      </p:grpSp>
    </p:spTree>
    <p:extLst>
      <p:ext uri="{BB962C8B-B14F-4D97-AF65-F5344CB8AC3E}">
        <p14:creationId xmlns:p14="http://schemas.microsoft.com/office/powerpoint/2010/main" val="3056669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05556E-6 -2.96296E-6 L 0.71198 -2.96296E-6 " pathEditMode="relative" rAng="0" ptsTypes="AA">
                                      <p:cBhvr>
                                        <p:cTn id="6" dur="2000" fill="hold"/>
                                        <p:tgtEl>
                                          <p:spTgt spid="3"/>
                                        </p:tgtEl>
                                        <p:attrNameLst>
                                          <p:attrName>ppt_x</p:attrName>
                                          <p:attrName>ppt_y</p:attrName>
                                        </p:attrNameLst>
                                      </p:cBhvr>
                                      <p:rCtr x="35590" y="0"/>
                                    </p:animMotion>
                                  </p:childTnLst>
                                </p:cTn>
                              </p:par>
                              <p:par>
                                <p:cTn id="7" presetID="63" presetClass="path" presetSubtype="0" accel="50000" decel="50000" fill="hold" nodeType="withEffect">
                                  <p:stCondLst>
                                    <p:cond delay="0"/>
                                  </p:stCondLst>
                                  <p:childTnLst>
                                    <p:animMotion origin="layout" path="M 3.05556E-6 1.11111E-6 L 0.72517 1.11111E-6 " pathEditMode="relative" rAng="0" ptsTypes="AA">
                                      <p:cBhvr>
                                        <p:cTn id="8" dur="2000" fill="hold"/>
                                        <p:tgtEl>
                                          <p:spTgt spid="6"/>
                                        </p:tgtEl>
                                        <p:attrNameLst>
                                          <p:attrName>ppt_x</p:attrName>
                                          <p:attrName>ppt_y</p:attrName>
                                        </p:attrNameLst>
                                      </p:cBhvr>
                                      <p:rCtr x="36250" y="0"/>
                                    </p:animMotion>
                                  </p:childTnLst>
                                </p:cTn>
                              </p:par>
                              <p:par>
                                <p:cTn id="9" presetID="63" presetClass="path" presetSubtype="0" accel="50000" decel="50000" fill="hold" nodeType="withEffect">
                                  <p:stCondLst>
                                    <p:cond delay="0"/>
                                  </p:stCondLst>
                                  <p:childTnLst>
                                    <p:animMotion origin="layout" path="M 3.88889E-6 3.7037E-6 L 0.7125 3.7037E-6 " pathEditMode="relative" rAng="0" ptsTypes="AA">
                                      <p:cBhvr>
                                        <p:cTn id="10" dur="2000" fill="hold"/>
                                        <p:tgtEl>
                                          <p:spTgt spid="9"/>
                                        </p:tgtEl>
                                        <p:attrNameLst>
                                          <p:attrName>ppt_x</p:attrName>
                                          <p:attrName>ppt_y</p:attrName>
                                        </p:attrNameLst>
                                      </p:cBhvr>
                                      <p:rCtr x="35625" y="0"/>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70" y="0"/>
            <a:ext cx="9104330" cy="6858000"/>
          </a:xfrm>
          <a:prstGeom prst="rect">
            <a:avLst/>
          </a:prstGeom>
        </p:spPr>
      </p:pic>
    </p:spTree>
    <p:extLst>
      <p:ext uri="{BB962C8B-B14F-4D97-AF65-F5344CB8AC3E}">
        <p14:creationId xmlns:p14="http://schemas.microsoft.com/office/powerpoint/2010/main" val="3891386202"/>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448"/>
            <a:ext cx="9144000" cy="6673103"/>
          </a:xfrm>
          <a:prstGeom prst="rect">
            <a:avLst/>
          </a:prstGeom>
        </p:spPr>
      </p:pic>
    </p:spTree>
    <p:extLst>
      <p:ext uri="{BB962C8B-B14F-4D97-AF65-F5344CB8AC3E}">
        <p14:creationId xmlns:p14="http://schemas.microsoft.com/office/powerpoint/2010/main" val="1413334841"/>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Tree>
    <p:extLst>
      <p:ext uri="{BB962C8B-B14F-4D97-AF65-F5344CB8AC3E}">
        <p14:creationId xmlns:p14="http://schemas.microsoft.com/office/powerpoint/2010/main" val="2895478824"/>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3" name="组合 12"/>
          <p:cNvGrpSpPr>
            <a:grpSpLocks/>
          </p:cNvGrpSpPr>
          <p:nvPr/>
        </p:nvGrpSpPr>
        <p:grpSpPr bwMode="auto">
          <a:xfrm>
            <a:off x="3198501" y="1201112"/>
            <a:ext cx="4808537" cy="823912"/>
            <a:chOff x="2571046" y="1637788"/>
            <a:chExt cx="4288664" cy="585483"/>
          </a:xfrm>
        </p:grpSpPr>
        <p:sp>
          <p:nvSpPr>
            <p:cNvPr id="4" name="矩形 3"/>
            <p:cNvSpPr/>
            <p:nvPr/>
          </p:nvSpPr>
          <p:spPr>
            <a:xfrm>
              <a:off x="2571046" y="1637788"/>
              <a:ext cx="4288664" cy="456880"/>
            </a:xfrm>
            <a:prstGeom prst="rect">
              <a:avLst/>
            </a:prstGeom>
            <a:solidFill>
              <a:srgbClr val="263135"/>
            </a:solidFill>
            <a:ln>
              <a:solidFill>
                <a:srgbClr val="26313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5" name="矩形 14"/>
            <p:cNvSpPr>
              <a:spLocks noChangeArrowheads="1"/>
            </p:cNvSpPr>
            <p:nvPr/>
          </p:nvSpPr>
          <p:spPr bwMode="auto">
            <a:xfrm>
              <a:off x="4092991" y="1668215"/>
              <a:ext cx="2454351" cy="55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a:solidFill>
                    <a:schemeClr val="bg1"/>
                  </a:solidFill>
                  <a:latin typeface="Arial" panose="020B0604020202020204" pitchFamily="34" charset="0"/>
                </a:rPr>
                <a:t>Robert Gaskins</a:t>
              </a:r>
              <a:endParaRPr lang="zh-CN" altLang="en-US" sz="2800">
                <a:solidFill>
                  <a:schemeClr val="bg1"/>
                </a:solidFill>
                <a:latin typeface="Arial" panose="020B0604020202020204" pitchFamily="34" charset="0"/>
              </a:endParaRPr>
            </a:p>
          </p:txBody>
        </p:sp>
      </p:grpSp>
      <p:pic>
        <p:nvPicPr>
          <p:cNvPr id="2"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65183" cy="687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17"/>
          <p:cNvSpPr txBox="1">
            <a:spLocks noChangeArrowheads="1"/>
          </p:cNvSpPr>
          <p:nvPr/>
        </p:nvSpPr>
        <p:spPr bwMode="auto">
          <a:xfrm>
            <a:off x="4951956" y="1844049"/>
            <a:ext cx="3901546"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FFC000"/>
                </a:solidFill>
                <a:latin typeface="宋体" panose="02010600030101010101" pitchFamily="2" charset="-122"/>
              </a:rPr>
              <a:t>让</a:t>
            </a:r>
            <a:r>
              <a:rPr lang="en-US" altLang="zh-CN" sz="4400" dirty="0">
                <a:solidFill>
                  <a:srgbClr val="FFC000"/>
                </a:solidFill>
                <a:latin typeface="Gungsuh" panose="02030600000101010101" pitchFamily="18" charset="-127"/>
                <a:ea typeface="Gungsuh" panose="02030600000101010101" pitchFamily="18" charset="-127"/>
              </a:rPr>
              <a:t>P</a:t>
            </a:r>
            <a:r>
              <a:rPr lang="en-US" altLang="zh-CN" sz="2800" dirty="0">
                <a:solidFill>
                  <a:srgbClr val="FFC000"/>
                </a:solidFill>
                <a:latin typeface="Gungsuh" panose="02030600000101010101" pitchFamily="18" charset="-127"/>
                <a:ea typeface="Gungsuh" panose="02030600000101010101" pitchFamily="18" charset="-127"/>
              </a:rPr>
              <a:t>oint</a:t>
            </a:r>
            <a:r>
              <a:rPr lang="zh-CN" altLang="en-US" sz="2800" dirty="0">
                <a:solidFill>
                  <a:srgbClr val="FFC000"/>
                </a:solidFill>
                <a:latin typeface="宋体" panose="02010600030101010101" pitchFamily="2" charset="-122"/>
              </a:rPr>
              <a:t>更</a:t>
            </a:r>
            <a:r>
              <a:rPr lang="en-US" altLang="zh-CN" sz="4400" dirty="0">
                <a:solidFill>
                  <a:srgbClr val="FFC000"/>
                </a:solidFill>
                <a:latin typeface="Gungsuh" panose="02030600000101010101" pitchFamily="18" charset="-127"/>
                <a:ea typeface="Gungsuh" panose="02030600000101010101" pitchFamily="18" charset="-127"/>
              </a:rPr>
              <a:t>P</a:t>
            </a:r>
            <a:r>
              <a:rPr lang="en-US" altLang="zh-CN" sz="2800" dirty="0">
                <a:solidFill>
                  <a:srgbClr val="FFC000"/>
                </a:solidFill>
                <a:latin typeface="Gungsuh" panose="02030600000101010101" pitchFamily="18" charset="-127"/>
                <a:ea typeface="Gungsuh" panose="02030600000101010101" pitchFamily="18" charset="-127"/>
              </a:rPr>
              <a:t>ower</a:t>
            </a:r>
            <a:endParaRPr lang="zh-CN" altLang="en-US" sz="2800" dirty="0">
              <a:solidFill>
                <a:srgbClr val="FFC000"/>
              </a:solidFill>
              <a:latin typeface="Gungsuh" panose="02030600000101010101" pitchFamily="18" charset="-127"/>
              <a:ea typeface="Gungsuh" panose="02030600000101010101" pitchFamily="18" charset="-127"/>
            </a:endParaRPr>
          </a:p>
        </p:txBody>
      </p:sp>
      <p:sp>
        <p:nvSpPr>
          <p:cNvPr id="7" name="矩形 20"/>
          <p:cNvSpPr>
            <a:spLocks noChangeArrowheads="1"/>
          </p:cNvSpPr>
          <p:nvPr/>
        </p:nvSpPr>
        <p:spPr bwMode="auto">
          <a:xfrm>
            <a:off x="5080767" y="3543431"/>
            <a:ext cx="364392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000" dirty="0">
                <a:solidFill>
                  <a:schemeClr val="bg1"/>
                </a:solidFill>
                <a:latin typeface="微软雅黑" panose="020B0503020204020204" pitchFamily="34" charset="-122"/>
                <a:ea typeface="微软雅黑" panose="020B0503020204020204" pitchFamily="34" charset="-122"/>
              </a:rPr>
              <a:t>        PowerPoint</a:t>
            </a:r>
            <a:r>
              <a:rPr lang="zh-CN" altLang="en-US" sz="2000" dirty="0">
                <a:solidFill>
                  <a:schemeClr val="bg1"/>
                </a:solidFill>
                <a:latin typeface="微软雅黑" panose="020B0503020204020204" pitchFamily="34" charset="-122"/>
                <a:ea typeface="微软雅黑" panose="020B0503020204020204" pitchFamily="34" charset="-122"/>
              </a:rPr>
              <a:t>不是微软公司最初发明的，而是美国名校伯克利大学一位叫</a:t>
            </a:r>
            <a:r>
              <a:rPr lang="en-US" altLang="zh-CN" sz="2000" dirty="0">
                <a:solidFill>
                  <a:schemeClr val="bg1"/>
                </a:solidFill>
                <a:latin typeface="微软雅黑" panose="020B0503020204020204" pitchFamily="34" charset="-122"/>
                <a:ea typeface="微软雅黑" panose="020B0503020204020204" pitchFamily="34" charset="-122"/>
              </a:rPr>
              <a:t>Robert Gaskins</a:t>
            </a:r>
            <a:r>
              <a:rPr lang="zh-CN" altLang="en-US" sz="2000" dirty="0">
                <a:solidFill>
                  <a:schemeClr val="bg1"/>
                </a:solidFill>
                <a:latin typeface="微软雅黑" panose="020B0503020204020204" pitchFamily="34" charset="-122"/>
                <a:ea typeface="微软雅黑" panose="020B0503020204020204" pitchFamily="34" charset="-122"/>
              </a:rPr>
              <a:t>的博士发明的。</a:t>
            </a:r>
            <a:endParaRPr lang="en-US" altLang="zh-CN" sz="2000" dirty="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 typeface="Arial" panose="020B0604020202020204" pitchFamily="34" charset="0"/>
              <a:buNone/>
            </a:pPr>
            <a:r>
              <a:rPr lang="en-US" altLang="zh-CN" sz="2000" dirty="0">
                <a:solidFill>
                  <a:schemeClr val="bg1"/>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565867532"/>
      </p:ext>
    </p:extLst>
  </p:cSld>
  <p:clrMapOvr>
    <a:masterClrMapping/>
  </p:clrMapOvr>
  <p:transition spd="slow">
    <p:push/>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760" y="321972"/>
            <a:ext cx="2949262" cy="461665"/>
          </a:xfrm>
          <a:prstGeom prst="rect">
            <a:avLst/>
          </a:prstGeom>
          <a:noFill/>
        </p:spPr>
        <p:txBody>
          <a:bodyPr wrap="square" rtlCol="0">
            <a:spAutoFit/>
          </a:bodyPr>
          <a:lstStyle/>
          <a:p>
            <a:r>
              <a:rPr lang="zh-CN" altLang="en-US" sz="2400" b="1" dirty="0" smtClean="0"/>
              <a:t>向大师</a:t>
            </a:r>
            <a:r>
              <a:rPr lang="en-US" altLang="zh-CN" sz="2400" b="1" dirty="0" smtClean="0"/>
              <a:t>PPT</a:t>
            </a:r>
            <a:r>
              <a:rPr lang="zh-CN" altLang="en-US" sz="2400" b="1" dirty="0" smtClean="0"/>
              <a:t>学习：</a:t>
            </a:r>
            <a:endParaRPr lang="zh-CN" altLang="en-US" sz="2400" b="1" dirty="0"/>
          </a:p>
        </p:txBody>
      </p:sp>
      <p:sp>
        <p:nvSpPr>
          <p:cNvPr id="3" name="文本框 2"/>
          <p:cNvSpPr txBox="1"/>
          <p:nvPr/>
        </p:nvSpPr>
        <p:spPr>
          <a:xfrm>
            <a:off x="3400022" y="847860"/>
            <a:ext cx="2459865" cy="584775"/>
          </a:xfrm>
          <a:prstGeom prst="rect">
            <a:avLst/>
          </a:prstGeom>
          <a:noFill/>
        </p:spPr>
        <p:txBody>
          <a:bodyPr wrap="square" rtlCol="0">
            <a:spAutoFit/>
          </a:bodyPr>
          <a:lstStyle/>
          <a:p>
            <a:r>
              <a:rPr lang="en-US" altLang="zh-CN" sz="3200" b="1" dirty="0" smtClean="0"/>
              <a:t>Garr</a:t>
            </a:r>
            <a:r>
              <a:rPr lang="zh-CN" altLang="en-US" sz="3200" b="1" dirty="0" smtClean="0"/>
              <a:t>流派</a:t>
            </a:r>
            <a:endParaRPr lang="zh-CN" altLang="en-US" sz="3200" b="1" dirty="0"/>
          </a:p>
        </p:txBody>
      </p:sp>
      <p:sp>
        <p:nvSpPr>
          <p:cNvPr id="4" name="文本框 3"/>
          <p:cNvSpPr txBox="1"/>
          <p:nvPr/>
        </p:nvSpPr>
        <p:spPr>
          <a:xfrm>
            <a:off x="940157" y="1063303"/>
            <a:ext cx="2459865" cy="369332"/>
          </a:xfrm>
          <a:prstGeom prst="rect">
            <a:avLst/>
          </a:prstGeom>
          <a:noFill/>
        </p:spPr>
        <p:txBody>
          <a:bodyPr wrap="square" rtlCol="0">
            <a:spAutoFit/>
          </a:bodyPr>
          <a:lstStyle/>
          <a:p>
            <a:r>
              <a:rPr lang="en-US" altLang="zh-CN" dirty="0" smtClean="0"/>
              <a:t>《</a:t>
            </a:r>
            <a:r>
              <a:rPr lang="zh-CN" altLang="en-US" dirty="0" smtClean="0"/>
              <a:t>演说之禅</a:t>
            </a:r>
            <a:r>
              <a:rPr lang="en-US" altLang="zh-CN" dirty="0" smtClean="0"/>
              <a:t>》</a:t>
            </a:r>
            <a:r>
              <a:rPr lang="zh-CN" altLang="en-US" dirty="0" smtClean="0"/>
              <a:t>的作者</a:t>
            </a:r>
            <a:endParaRPr lang="zh-CN" altLang="en-US" dirty="0"/>
          </a:p>
        </p:txBody>
      </p:sp>
      <p:pic>
        <p:nvPicPr>
          <p:cNvPr id="5" name="图片 4"/>
          <p:cNvPicPr>
            <a:picLocks noChangeAspect="1"/>
          </p:cNvPicPr>
          <p:nvPr/>
        </p:nvPicPr>
        <p:blipFill>
          <a:blip r:embed="rId2"/>
          <a:stretch>
            <a:fillRect/>
          </a:stretch>
        </p:blipFill>
        <p:spPr>
          <a:xfrm>
            <a:off x="1315790" y="1535939"/>
            <a:ext cx="6705600" cy="5038725"/>
          </a:xfrm>
          <a:prstGeom prst="rect">
            <a:avLst/>
          </a:prstGeom>
        </p:spPr>
      </p:pic>
    </p:spTree>
    <p:extLst>
      <p:ext uri="{BB962C8B-B14F-4D97-AF65-F5344CB8AC3E}">
        <p14:creationId xmlns:p14="http://schemas.microsoft.com/office/powerpoint/2010/main" val="2948638949"/>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760" y="321972"/>
            <a:ext cx="2949262" cy="461665"/>
          </a:xfrm>
          <a:prstGeom prst="rect">
            <a:avLst/>
          </a:prstGeom>
          <a:noFill/>
        </p:spPr>
        <p:txBody>
          <a:bodyPr wrap="square" rtlCol="0">
            <a:spAutoFit/>
          </a:bodyPr>
          <a:lstStyle/>
          <a:p>
            <a:r>
              <a:rPr lang="zh-CN" altLang="en-US" sz="2400" b="1" dirty="0" smtClean="0"/>
              <a:t>向大师</a:t>
            </a:r>
            <a:r>
              <a:rPr lang="en-US" altLang="zh-CN" sz="2400" b="1" dirty="0" smtClean="0"/>
              <a:t>PPT</a:t>
            </a:r>
            <a:r>
              <a:rPr lang="zh-CN" altLang="en-US" sz="2400" b="1" dirty="0" smtClean="0"/>
              <a:t>学习：</a:t>
            </a:r>
            <a:endParaRPr lang="zh-CN" altLang="en-US" sz="2400" b="1" dirty="0"/>
          </a:p>
        </p:txBody>
      </p:sp>
      <p:sp>
        <p:nvSpPr>
          <p:cNvPr id="3" name="文本框 2"/>
          <p:cNvSpPr txBox="1"/>
          <p:nvPr/>
        </p:nvSpPr>
        <p:spPr>
          <a:xfrm>
            <a:off x="3400022" y="847860"/>
            <a:ext cx="2459865" cy="584775"/>
          </a:xfrm>
          <a:prstGeom prst="rect">
            <a:avLst/>
          </a:prstGeom>
          <a:noFill/>
        </p:spPr>
        <p:txBody>
          <a:bodyPr wrap="square" rtlCol="0">
            <a:spAutoFit/>
          </a:bodyPr>
          <a:lstStyle/>
          <a:p>
            <a:r>
              <a:rPr lang="en-US" altLang="zh-CN" sz="3200" b="1" dirty="0" smtClean="0"/>
              <a:t>Garr</a:t>
            </a:r>
            <a:r>
              <a:rPr lang="zh-CN" altLang="en-US" sz="3200" b="1" dirty="0" smtClean="0"/>
              <a:t>流派</a:t>
            </a:r>
            <a:endParaRPr lang="zh-CN" altLang="en-US" sz="3200" b="1" dirty="0"/>
          </a:p>
        </p:txBody>
      </p:sp>
      <p:sp>
        <p:nvSpPr>
          <p:cNvPr id="4" name="文本框 3"/>
          <p:cNvSpPr txBox="1"/>
          <p:nvPr/>
        </p:nvSpPr>
        <p:spPr>
          <a:xfrm>
            <a:off x="940157" y="1063303"/>
            <a:ext cx="2459865" cy="369332"/>
          </a:xfrm>
          <a:prstGeom prst="rect">
            <a:avLst/>
          </a:prstGeom>
          <a:noFill/>
        </p:spPr>
        <p:txBody>
          <a:bodyPr wrap="square" rtlCol="0">
            <a:spAutoFit/>
          </a:bodyPr>
          <a:lstStyle/>
          <a:p>
            <a:r>
              <a:rPr lang="en-US" altLang="zh-CN" dirty="0" smtClean="0"/>
              <a:t>《</a:t>
            </a:r>
            <a:r>
              <a:rPr lang="zh-CN" altLang="en-US" dirty="0" smtClean="0"/>
              <a:t>演说之禅</a:t>
            </a:r>
            <a:r>
              <a:rPr lang="en-US" altLang="zh-CN" dirty="0" smtClean="0"/>
              <a:t>》</a:t>
            </a:r>
            <a:r>
              <a:rPr lang="zh-CN" altLang="en-US" dirty="0" smtClean="0"/>
              <a:t>的作者</a:t>
            </a:r>
            <a:endParaRPr lang="zh-CN" altLang="en-US" dirty="0"/>
          </a:p>
        </p:txBody>
      </p:sp>
      <p:pic>
        <p:nvPicPr>
          <p:cNvPr id="6" name="图片 5"/>
          <p:cNvPicPr>
            <a:picLocks noChangeAspect="1"/>
          </p:cNvPicPr>
          <p:nvPr/>
        </p:nvPicPr>
        <p:blipFill>
          <a:blip r:embed="rId2"/>
          <a:stretch>
            <a:fillRect/>
          </a:stretch>
        </p:blipFill>
        <p:spPr>
          <a:xfrm>
            <a:off x="1272391" y="1648078"/>
            <a:ext cx="6715125" cy="5019675"/>
          </a:xfrm>
          <a:prstGeom prst="rect">
            <a:avLst/>
          </a:prstGeom>
        </p:spPr>
      </p:pic>
    </p:spTree>
    <p:extLst>
      <p:ext uri="{BB962C8B-B14F-4D97-AF65-F5344CB8AC3E}">
        <p14:creationId xmlns:p14="http://schemas.microsoft.com/office/powerpoint/2010/main" val="2917500082"/>
      </p:ext>
    </p:extLst>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760" y="321972"/>
            <a:ext cx="2767928" cy="461665"/>
          </a:xfrm>
          <a:prstGeom prst="rect">
            <a:avLst/>
          </a:prstGeom>
          <a:noFill/>
        </p:spPr>
        <p:txBody>
          <a:bodyPr wrap="square" rtlCol="0">
            <a:spAutoFit/>
          </a:bodyPr>
          <a:lstStyle/>
          <a:p>
            <a:r>
              <a:rPr lang="zh-CN" altLang="en-US" sz="2400" b="1" dirty="0" smtClean="0"/>
              <a:t>向大师</a:t>
            </a:r>
            <a:r>
              <a:rPr lang="en-US" altLang="zh-CN" sz="2400" b="1" dirty="0" smtClean="0"/>
              <a:t>PPT</a:t>
            </a:r>
            <a:r>
              <a:rPr lang="zh-CN" altLang="en-US" sz="2400" b="1" dirty="0" smtClean="0"/>
              <a:t>学习：</a:t>
            </a:r>
            <a:endParaRPr lang="zh-CN" altLang="en-US" sz="2400" b="1" dirty="0"/>
          </a:p>
        </p:txBody>
      </p:sp>
      <p:sp>
        <p:nvSpPr>
          <p:cNvPr id="3" name="文本框 2"/>
          <p:cNvSpPr txBox="1"/>
          <p:nvPr/>
        </p:nvSpPr>
        <p:spPr>
          <a:xfrm>
            <a:off x="2331075" y="847860"/>
            <a:ext cx="2459865" cy="584775"/>
          </a:xfrm>
          <a:prstGeom prst="rect">
            <a:avLst/>
          </a:prstGeom>
          <a:noFill/>
        </p:spPr>
        <p:txBody>
          <a:bodyPr wrap="square" rtlCol="0">
            <a:spAutoFit/>
          </a:bodyPr>
          <a:lstStyle/>
          <a:p>
            <a:r>
              <a:rPr lang="zh-CN" altLang="en-US" sz="3200" b="1" dirty="0" smtClean="0"/>
              <a:t>高桥流派</a:t>
            </a:r>
            <a:endParaRPr lang="zh-CN" altLang="en-US" sz="3200" b="1" dirty="0"/>
          </a:p>
        </p:txBody>
      </p:sp>
      <p:sp>
        <p:nvSpPr>
          <p:cNvPr id="4" name="文本框 3"/>
          <p:cNvSpPr txBox="1"/>
          <p:nvPr/>
        </p:nvSpPr>
        <p:spPr>
          <a:xfrm>
            <a:off x="1532586" y="1063303"/>
            <a:ext cx="2459865" cy="369332"/>
          </a:xfrm>
          <a:prstGeom prst="rect">
            <a:avLst/>
          </a:prstGeom>
          <a:noFill/>
        </p:spPr>
        <p:txBody>
          <a:bodyPr wrap="square" rtlCol="0">
            <a:spAutoFit/>
          </a:bodyPr>
          <a:lstStyle/>
          <a:p>
            <a:r>
              <a:rPr lang="zh-CN" altLang="en-US" dirty="0" smtClean="0"/>
              <a:t>日本</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052" y="4083134"/>
            <a:ext cx="5819775" cy="2095500"/>
          </a:xfrm>
          <a:prstGeom prst="rect">
            <a:avLst/>
          </a:prstGeom>
        </p:spPr>
      </p:pic>
      <p:grpSp>
        <p:nvGrpSpPr>
          <p:cNvPr id="8" name="组合 7"/>
          <p:cNvGrpSpPr/>
          <p:nvPr/>
        </p:nvGrpSpPr>
        <p:grpSpPr>
          <a:xfrm>
            <a:off x="4391029" y="321972"/>
            <a:ext cx="4493918" cy="3389163"/>
            <a:chOff x="4391029" y="321972"/>
            <a:chExt cx="4493918" cy="3389163"/>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029" y="321972"/>
              <a:ext cx="4493918" cy="3389163"/>
            </a:xfrm>
            <a:prstGeom prst="rect">
              <a:avLst/>
            </a:prstGeom>
          </p:spPr>
        </p:pic>
        <p:sp>
          <p:nvSpPr>
            <p:cNvPr id="7" name="矩形 6"/>
            <p:cNvSpPr/>
            <p:nvPr/>
          </p:nvSpPr>
          <p:spPr>
            <a:xfrm>
              <a:off x="4456090" y="3245476"/>
              <a:ext cx="1275009" cy="296214"/>
            </a:xfrm>
            <a:prstGeom prst="rect">
              <a:avLst/>
            </a:prstGeom>
            <a:solidFill>
              <a:schemeClr val="bg1"/>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39630647"/>
      </p:ext>
    </p:extLst>
  </p:cSld>
  <p:clrMapOvr>
    <a:masterClrMapping/>
  </p:clrMapOvr>
  <p:transition spd="slow">
    <p:push/>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42433" y="2588653"/>
            <a:ext cx="4314423" cy="584775"/>
          </a:xfrm>
          <a:prstGeom prst="rect">
            <a:avLst/>
          </a:prstGeom>
          <a:noFill/>
        </p:spPr>
        <p:txBody>
          <a:bodyPr wrap="square" rtlCol="0">
            <a:spAutoFit/>
          </a:bodyPr>
          <a:lstStyle/>
          <a:p>
            <a:r>
              <a:rPr lang="zh-CN" altLang="en-US" sz="3200" b="1" dirty="0"/>
              <a:t>扁平</a:t>
            </a:r>
            <a:r>
              <a:rPr lang="zh-CN" altLang="en-US" sz="3200" b="1" dirty="0" smtClean="0"/>
              <a:t>化当道的时代：</a:t>
            </a:r>
            <a:endParaRPr lang="zh-CN" altLang="en-US" sz="3200" b="1" dirty="0"/>
          </a:p>
        </p:txBody>
      </p:sp>
      <p:sp>
        <p:nvSpPr>
          <p:cNvPr id="4" name="文本框 3"/>
          <p:cNvSpPr txBox="1"/>
          <p:nvPr/>
        </p:nvSpPr>
        <p:spPr>
          <a:xfrm>
            <a:off x="2360954" y="3724719"/>
            <a:ext cx="4967125" cy="646331"/>
          </a:xfrm>
          <a:prstGeom prst="rect">
            <a:avLst/>
          </a:prstGeom>
          <a:noFill/>
        </p:spPr>
        <p:txBody>
          <a:bodyPr wrap="square" rtlCol="0">
            <a:spAutoFit/>
          </a:bodyPr>
          <a:lstStyle/>
          <a:p>
            <a:r>
              <a:rPr lang="zh-CN" altLang="en-US" sz="3600" dirty="0" smtClean="0"/>
              <a:t>走简单路线绝对没错！</a:t>
            </a:r>
            <a:endParaRPr lang="zh-CN" altLang="en-US" sz="3600" dirty="0"/>
          </a:p>
        </p:txBody>
      </p:sp>
    </p:spTree>
    <p:extLst>
      <p:ext uri="{BB962C8B-B14F-4D97-AF65-F5344CB8AC3E}">
        <p14:creationId xmlns:p14="http://schemas.microsoft.com/office/powerpoint/2010/main" val="1191511133"/>
      </p:ext>
    </p:extLst>
  </p:cSld>
  <p:clrMapOvr>
    <a:masterClrMapping/>
  </p:clrMapOvr>
  <p:transition spd="slow">
    <p:push/>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矩形 1"/>
          <p:cNvSpPr/>
          <p:nvPr/>
        </p:nvSpPr>
        <p:spPr>
          <a:xfrm>
            <a:off x="2555776" y="1484784"/>
            <a:ext cx="3888432" cy="1080120"/>
          </a:xfrm>
          <a:prstGeom prst="rect">
            <a:avLst/>
          </a:prstGeom>
          <a:solidFill>
            <a:srgbClr val="1F4E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itchFamily="34" charset="-122"/>
                <a:ea typeface="微软雅黑" pitchFamily="34" charset="-122"/>
              </a:rPr>
              <a:t>什么是扁平化设计？</a:t>
            </a:r>
            <a:endParaRPr lang="zh-CN" altLang="en-US" sz="2400" b="1" dirty="0">
              <a:solidFill>
                <a:schemeClr val="bg1"/>
              </a:solidFill>
              <a:latin typeface="微软雅黑" pitchFamily="34" charset="-122"/>
              <a:ea typeface="微软雅黑" pitchFamily="34" charset="-122"/>
            </a:endParaRPr>
          </a:p>
        </p:txBody>
      </p:sp>
      <p:cxnSp>
        <p:nvCxnSpPr>
          <p:cNvPr id="4" name="直接连接符 3"/>
          <p:cNvCxnSpPr/>
          <p:nvPr/>
        </p:nvCxnSpPr>
        <p:spPr>
          <a:xfrm>
            <a:off x="899592" y="2852936"/>
            <a:ext cx="73803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187624" y="3212976"/>
            <a:ext cx="6696744" cy="1800200"/>
          </a:xfrm>
          <a:prstGeom prst="rect">
            <a:avLst/>
          </a:prstGeom>
          <a:solidFill>
            <a:srgbClr val="1F4E79"/>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smtClean="0">
                <a:solidFill>
                  <a:schemeClr val="bg1"/>
                </a:solidFill>
                <a:latin typeface="微软雅黑" pitchFamily="34" charset="-122"/>
                <a:ea typeface="微软雅黑" pitchFamily="34" charset="-122"/>
              </a:rPr>
              <a:t>所谓</a:t>
            </a:r>
            <a:r>
              <a:rPr lang="zh-CN" altLang="en-US" sz="2400" b="1" dirty="0" smtClean="0">
                <a:solidFill>
                  <a:schemeClr val="bg1"/>
                </a:solidFill>
                <a:latin typeface="微软雅黑" pitchFamily="34" charset="-122"/>
                <a:ea typeface="微软雅黑" pitchFamily="34" charset="-122"/>
              </a:rPr>
              <a:t>“扁平化设计”</a:t>
            </a:r>
            <a:r>
              <a:rPr lang="zh-CN" altLang="en-US" sz="2000" dirty="0" smtClean="0">
                <a:solidFill>
                  <a:schemeClr val="bg1"/>
                </a:solidFill>
                <a:latin typeface="微软雅黑" pitchFamily="34" charset="-122"/>
                <a:ea typeface="微软雅黑" pitchFamily="34" charset="-122"/>
              </a:rPr>
              <a:t>一词所指的是抛弃那些已经流行多年的渐变、阴影、高光等拟真视觉效果，从而打造出一种看上去更</a:t>
            </a:r>
            <a:r>
              <a:rPr lang="zh-CN" altLang="en-US" sz="2800" b="1" dirty="0" smtClean="0">
                <a:solidFill>
                  <a:srgbClr val="FFC000"/>
                </a:solidFill>
                <a:latin typeface="微软雅黑" pitchFamily="34" charset="-122"/>
                <a:ea typeface="微软雅黑" pitchFamily="34" charset="-122"/>
              </a:rPr>
              <a:t>“平”</a:t>
            </a:r>
            <a:r>
              <a:rPr lang="zh-CN" altLang="en-US" sz="2000" dirty="0" smtClean="0">
                <a:solidFill>
                  <a:schemeClr val="bg1"/>
                </a:solidFill>
                <a:latin typeface="微软雅黑" pitchFamily="34" charset="-122"/>
                <a:ea typeface="微软雅黑" pitchFamily="34" charset="-122"/>
              </a:rPr>
              <a:t>的界面。善于用</a:t>
            </a:r>
            <a:r>
              <a:rPr lang="zh-CN" altLang="en-US" sz="2800" b="1" dirty="0" smtClean="0">
                <a:solidFill>
                  <a:srgbClr val="FFC000"/>
                </a:solidFill>
                <a:latin typeface="微软雅黑" pitchFamily="34" charset="-122"/>
                <a:ea typeface="微软雅黑" pitchFamily="34" charset="-122"/>
              </a:rPr>
              <a:t>颜色</a:t>
            </a:r>
            <a:r>
              <a:rPr lang="zh-CN" altLang="en-US" sz="2000" dirty="0" smtClean="0">
                <a:solidFill>
                  <a:schemeClr val="bg1"/>
                </a:solidFill>
                <a:latin typeface="微软雅黑" pitchFamily="34" charset="-122"/>
                <a:ea typeface="微软雅黑" pitchFamily="34" charset="-122"/>
              </a:rPr>
              <a:t>去鼓励用户探索</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82158262"/>
      </p:ext>
    </p:extLst>
  </p:cSld>
  <p:clrMapOvr>
    <a:masterClrMapping/>
  </p:clrMapOvr>
  <p:transition spd="slow">
    <p:push/>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矩形 1"/>
          <p:cNvSpPr/>
          <p:nvPr/>
        </p:nvSpPr>
        <p:spPr>
          <a:xfrm>
            <a:off x="2555776" y="1484784"/>
            <a:ext cx="3888432" cy="1080120"/>
          </a:xfrm>
          <a:prstGeom prst="rect">
            <a:avLst/>
          </a:prstGeom>
          <a:solidFill>
            <a:srgbClr val="1F4E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itchFamily="34" charset="-122"/>
                <a:ea typeface="微软雅黑" pitchFamily="34" charset="-122"/>
              </a:rPr>
              <a:t>为什么选择扁平化？</a:t>
            </a:r>
            <a:endParaRPr lang="zh-CN" altLang="en-US" sz="2400" b="1" dirty="0">
              <a:solidFill>
                <a:schemeClr val="bg1"/>
              </a:solidFill>
              <a:latin typeface="微软雅黑" pitchFamily="34" charset="-122"/>
              <a:ea typeface="微软雅黑" pitchFamily="34" charset="-122"/>
            </a:endParaRPr>
          </a:p>
        </p:txBody>
      </p:sp>
      <p:cxnSp>
        <p:nvCxnSpPr>
          <p:cNvPr id="4" name="直接连接符 3"/>
          <p:cNvCxnSpPr/>
          <p:nvPr/>
        </p:nvCxnSpPr>
        <p:spPr>
          <a:xfrm>
            <a:off x="899592" y="2852936"/>
            <a:ext cx="73803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2080734" y="3284984"/>
            <a:ext cx="4838515" cy="50405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n"/>
            </a:pPr>
            <a:r>
              <a:rPr lang="zh-CN" altLang="en-US" sz="2400" spc="300" dirty="0" smtClean="0">
                <a:latin typeface="微软雅黑" pitchFamily="34" charset="-122"/>
                <a:ea typeface="微软雅黑" pitchFamily="34" charset="-122"/>
              </a:rPr>
              <a:t>快速而高效，时间成本低</a:t>
            </a:r>
            <a:endParaRPr lang="en-US" altLang="zh-CN" sz="2400" spc="300" dirty="0" smtClean="0">
              <a:latin typeface="微软雅黑" pitchFamily="34" charset="-122"/>
              <a:ea typeface="微软雅黑" pitchFamily="34" charset="-122"/>
            </a:endParaRPr>
          </a:p>
        </p:txBody>
      </p:sp>
      <p:sp>
        <p:nvSpPr>
          <p:cNvPr id="7" name="矩形 6"/>
          <p:cNvSpPr/>
          <p:nvPr/>
        </p:nvSpPr>
        <p:spPr>
          <a:xfrm>
            <a:off x="2170336" y="3911729"/>
            <a:ext cx="4748913" cy="50405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n"/>
            </a:pPr>
            <a:r>
              <a:rPr lang="zh-CN" altLang="en-US" sz="2400" spc="300" dirty="0" smtClean="0">
                <a:latin typeface="微软雅黑" pitchFamily="34" charset="-122"/>
                <a:ea typeface="微软雅黑" pitchFamily="34" charset="-122"/>
              </a:rPr>
              <a:t>重点突出，便于信息呈现</a:t>
            </a:r>
            <a:endParaRPr lang="en-US" altLang="zh-CN" sz="2400" spc="300" dirty="0" smtClean="0">
              <a:latin typeface="微软雅黑" pitchFamily="34" charset="-122"/>
              <a:ea typeface="微软雅黑" pitchFamily="34" charset="-122"/>
            </a:endParaRPr>
          </a:p>
        </p:txBody>
      </p:sp>
      <p:sp>
        <p:nvSpPr>
          <p:cNvPr id="8" name="矩形 7"/>
          <p:cNvSpPr/>
          <p:nvPr/>
        </p:nvSpPr>
        <p:spPr>
          <a:xfrm>
            <a:off x="2189378" y="4538474"/>
            <a:ext cx="4659311" cy="50405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n"/>
            </a:pPr>
            <a:r>
              <a:rPr lang="zh-CN" altLang="en-US" sz="2400" spc="300" dirty="0" smtClean="0">
                <a:latin typeface="微软雅黑" pitchFamily="34" charset="-122"/>
                <a:ea typeface="微软雅黑" pitchFamily="34" charset="-122"/>
              </a:rPr>
              <a:t>简洁清晰的总让人喜爱</a:t>
            </a:r>
            <a:endParaRPr lang="en-US" altLang="zh-CN" sz="2400" spc="3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1974403191"/>
      </p:ext>
    </p:extLst>
  </p:cSld>
  <p:clrMapOvr>
    <a:masterClrMapping/>
  </p:clrMapOvr>
  <p:transition spd="slow">
    <p:push/>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12618rcebkfcblccpab2b_jpg_thumb.jpg"/>
          <p:cNvPicPr>
            <a:picLocks noChangeAspect="1"/>
          </p:cNvPicPr>
          <p:nvPr/>
        </p:nvPicPr>
        <p:blipFill>
          <a:blip r:embed="rId2" cstate="print"/>
          <a:stretch>
            <a:fillRect/>
          </a:stretch>
        </p:blipFill>
        <p:spPr>
          <a:xfrm>
            <a:off x="467544" y="605780"/>
            <a:ext cx="3810000" cy="3543300"/>
          </a:xfrm>
          <a:prstGeom prst="rect">
            <a:avLst/>
          </a:prstGeom>
          <a:ln>
            <a:noFill/>
          </a:ln>
          <a:effectLst>
            <a:outerShdw blurRad="190500" algn="tl" rotWithShape="0">
              <a:srgbClr val="000000">
                <a:alpha val="70000"/>
              </a:srgbClr>
            </a:outerShdw>
          </a:effectLst>
        </p:spPr>
      </p:pic>
      <p:pic>
        <p:nvPicPr>
          <p:cNvPr id="3" name="图片 2" descr="212619tkhlmljejkl2p7je_jpg_thumb.jpg"/>
          <p:cNvPicPr>
            <a:picLocks noChangeAspect="1"/>
          </p:cNvPicPr>
          <p:nvPr/>
        </p:nvPicPr>
        <p:blipFill>
          <a:blip r:embed="rId3" cstate="print"/>
          <a:stretch>
            <a:fillRect/>
          </a:stretch>
        </p:blipFill>
        <p:spPr>
          <a:xfrm>
            <a:off x="4716016" y="590178"/>
            <a:ext cx="3800475" cy="2190750"/>
          </a:xfrm>
          <a:prstGeom prst="rect">
            <a:avLst/>
          </a:prstGeom>
          <a:ln>
            <a:noFill/>
          </a:ln>
          <a:effectLst>
            <a:outerShdw blurRad="190500" algn="tl" rotWithShape="0">
              <a:srgbClr val="000000">
                <a:alpha val="70000"/>
              </a:srgbClr>
            </a:outerShdw>
          </a:effectLst>
        </p:spPr>
      </p:pic>
      <p:sp>
        <p:nvSpPr>
          <p:cNvPr id="4" name="TextBox 3"/>
          <p:cNvSpPr txBox="1"/>
          <p:nvPr/>
        </p:nvSpPr>
        <p:spPr>
          <a:xfrm>
            <a:off x="1259632" y="4437112"/>
            <a:ext cx="2448272"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微软品牌官网</a:t>
            </a:r>
            <a:endParaRPr lang="zh-CN" altLang="en-US" dirty="0">
              <a:latin typeface="微软雅黑" pitchFamily="34" charset="-122"/>
              <a:ea typeface="微软雅黑" pitchFamily="34" charset="-122"/>
            </a:endParaRPr>
          </a:p>
        </p:txBody>
      </p:sp>
      <p:sp>
        <p:nvSpPr>
          <p:cNvPr id="6" name="TextBox 5"/>
          <p:cNvSpPr txBox="1"/>
          <p:nvPr/>
        </p:nvSpPr>
        <p:spPr>
          <a:xfrm>
            <a:off x="6084168" y="2996952"/>
            <a:ext cx="2448272"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Nest</a:t>
            </a:r>
            <a:endParaRPr lang="zh-CN" altLang="en-US" dirty="0">
              <a:latin typeface="微软雅黑" pitchFamily="34" charset="-122"/>
              <a:ea typeface="微软雅黑" pitchFamily="34" charset="-122"/>
            </a:endParaRPr>
          </a:p>
        </p:txBody>
      </p:sp>
      <p:sp>
        <p:nvSpPr>
          <p:cNvPr id="7" name="矩形 6"/>
          <p:cNvSpPr/>
          <p:nvPr/>
        </p:nvSpPr>
        <p:spPr>
          <a:xfrm>
            <a:off x="4788024" y="3501008"/>
            <a:ext cx="3816424" cy="35283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5004048" y="4077072"/>
            <a:ext cx="3240360" cy="2346283"/>
          </a:xfrm>
          <a:prstGeom prst="rect">
            <a:avLst/>
          </a:prstGeom>
          <a:noFill/>
        </p:spPr>
        <p:txBody>
          <a:bodyPr wrap="square" rtlCol="0">
            <a:spAutoFit/>
          </a:bodyPr>
          <a:lstStyle/>
          <a:p>
            <a:pPr algn="r">
              <a:lnSpc>
                <a:spcPct val="150000"/>
              </a:lnSpc>
            </a:pPr>
            <a:r>
              <a:rPr lang="zh-CN" altLang="en-US" sz="2000" b="1" dirty="0" smtClean="0">
                <a:solidFill>
                  <a:schemeClr val="bg1"/>
                </a:solidFill>
                <a:latin typeface="微软雅黑" pitchFamily="34" charset="-122"/>
                <a:ea typeface="微软雅黑" pitchFamily="34" charset="-122"/>
              </a:rPr>
              <a:t>重要的信息突出 </a:t>
            </a:r>
            <a:endParaRPr lang="en-US" altLang="zh-CN" sz="2000" b="1" dirty="0" smtClean="0">
              <a:solidFill>
                <a:schemeClr val="bg1"/>
              </a:solidFill>
              <a:latin typeface="微软雅黑" pitchFamily="34" charset="-122"/>
              <a:ea typeface="微软雅黑" pitchFamily="34" charset="-122"/>
            </a:endParaRPr>
          </a:p>
          <a:p>
            <a:pPr algn="r">
              <a:lnSpc>
                <a:spcPct val="150000"/>
              </a:lnSpc>
            </a:pPr>
            <a:r>
              <a:rPr lang="zh-CN" altLang="en-US" sz="2000" b="1" dirty="0">
                <a:solidFill>
                  <a:schemeClr val="bg1"/>
                </a:solidFill>
                <a:latin typeface="微软雅黑" pitchFamily="34" charset="-122"/>
                <a:ea typeface="微软雅黑" pitchFamily="34" charset="-122"/>
              </a:rPr>
              <a:t>不</a:t>
            </a:r>
            <a:r>
              <a:rPr lang="zh-CN" altLang="en-US" sz="2000" b="1" dirty="0" smtClean="0">
                <a:solidFill>
                  <a:schemeClr val="bg1"/>
                </a:solidFill>
                <a:latin typeface="微软雅黑" pitchFamily="34" charset="-122"/>
                <a:ea typeface="微软雅黑" pitchFamily="34" charset="-122"/>
              </a:rPr>
              <a:t>重要的元素弱化</a:t>
            </a:r>
            <a:endParaRPr lang="en-US" altLang="zh-CN" sz="2000" b="1" dirty="0" smtClean="0">
              <a:solidFill>
                <a:schemeClr val="bg1"/>
              </a:solidFill>
              <a:latin typeface="微软雅黑" pitchFamily="34" charset="-122"/>
              <a:ea typeface="微软雅黑" pitchFamily="34" charset="-122"/>
            </a:endParaRPr>
          </a:p>
          <a:p>
            <a:pPr algn="r">
              <a:lnSpc>
                <a:spcPct val="150000"/>
              </a:lnSpc>
            </a:pPr>
            <a:endParaRPr lang="en-US" altLang="zh-CN" sz="2000" b="1" dirty="0">
              <a:solidFill>
                <a:schemeClr val="bg1"/>
              </a:solidFill>
              <a:latin typeface="微软雅黑" pitchFamily="34" charset="-122"/>
              <a:ea typeface="微软雅黑" pitchFamily="34" charset="-122"/>
            </a:endParaRPr>
          </a:p>
          <a:p>
            <a:pPr algn="r">
              <a:lnSpc>
                <a:spcPct val="150000"/>
              </a:lnSpc>
            </a:pPr>
            <a:r>
              <a:rPr lang="zh-CN" altLang="en-US" sz="2000" b="1" dirty="0" smtClean="0">
                <a:solidFill>
                  <a:schemeClr val="bg1"/>
                </a:solidFill>
                <a:latin typeface="微软雅黑" pitchFamily="34" charset="-122"/>
                <a:ea typeface="微软雅黑" pitchFamily="34" charset="-122"/>
              </a:rPr>
              <a:t>增强了网站的</a:t>
            </a:r>
            <a:endParaRPr lang="en-US" altLang="zh-CN" sz="2000" b="1" dirty="0" smtClean="0">
              <a:solidFill>
                <a:schemeClr val="bg1"/>
              </a:solidFill>
              <a:latin typeface="微软雅黑" pitchFamily="34" charset="-122"/>
              <a:ea typeface="微软雅黑" pitchFamily="34" charset="-122"/>
            </a:endParaRPr>
          </a:p>
          <a:p>
            <a:pPr algn="r">
              <a:lnSpc>
                <a:spcPct val="150000"/>
              </a:lnSpc>
            </a:pPr>
            <a:r>
              <a:rPr lang="zh-CN" altLang="en-US" sz="2000" b="1" dirty="0" smtClean="0">
                <a:solidFill>
                  <a:schemeClr val="bg1"/>
                </a:solidFill>
                <a:latin typeface="微软雅黑" pitchFamily="34" charset="-122"/>
                <a:ea typeface="微软雅黑" pitchFamily="34" charset="-122"/>
              </a:rPr>
              <a:t>易读性和可读性</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14916253"/>
      </p:ext>
    </p:extLst>
  </p:cSld>
  <p:clrMapOvr>
    <a:masterClrMapping/>
  </p:clrMapOvr>
  <p:transition spd="slow">
    <p:push/>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58PICc58PICQ9N_1024.jpg"/>
          <p:cNvPicPr>
            <a:picLocks noChangeAspect="1"/>
          </p:cNvPicPr>
          <p:nvPr/>
        </p:nvPicPr>
        <p:blipFill>
          <a:blip r:embed="rId2" cstate="print"/>
          <a:stretch>
            <a:fillRect/>
          </a:stretch>
        </p:blipFill>
        <p:spPr>
          <a:xfrm>
            <a:off x="1043608" y="1412776"/>
            <a:ext cx="7143750" cy="4019550"/>
          </a:xfrm>
          <a:prstGeom prst="rect">
            <a:avLst/>
          </a:prstGeom>
        </p:spPr>
      </p:pic>
      <p:sp>
        <p:nvSpPr>
          <p:cNvPr id="3" name="TextBox 2"/>
          <p:cNvSpPr txBox="1"/>
          <p:nvPr/>
        </p:nvSpPr>
        <p:spPr>
          <a:xfrm>
            <a:off x="4139952" y="692696"/>
            <a:ext cx="1296144" cy="461665"/>
          </a:xfrm>
          <a:prstGeom prst="rect">
            <a:avLst/>
          </a:prstGeom>
          <a:noFill/>
        </p:spPr>
        <p:txBody>
          <a:bodyPr wrap="square" rtlCol="0">
            <a:spAutoFit/>
          </a:bodyPr>
          <a:lstStyle/>
          <a:p>
            <a:r>
              <a:rPr lang="zh-CN" altLang="en-US" sz="2400" b="1" dirty="0">
                <a:latin typeface="微软雅黑" pitchFamily="34" charset="-122"/>
                <a:ea typeface="微软雅黑" pitchFamily="34" charset="-122"/>
              </a:rPr>
              <a:t>封面</a:t>
            </a:r>
          </a:p>
        </p:txBody>
      </p:sp>
    </p:spTree>
    <p:extLst>
      <p:ext uri="{BB962C8B-B14F-4D97-AF65-F5344CB8AC3E}">
        <p14:creationId xmlns:p14="http://schemas.microsoft.com/office/powerpoint/2010/main" val="614180309"/>
      </p:ext>
    </p:extLst>
  </p:cSld>
  <p:clrMapOvr>
    <a:masterClrMapping/>
  </p:clrMapOvr>
  <p:transition spd="slow">
    <p:push/>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31104122539_78451.png"/>
          <p:cNvPicPr>
            <a:picLocks noChangeAspect="1"/>
          </p:cNvPicPr>
          <p:nvPr/>
        </p:nvPicPr>
        <p:blipFill>
          <a:blip r:embed="rId2" cstate="print"/>
          <a:srcRect r="3688" b="6910"/>
          <a:stretch>
            <a:fillRect/>
          </a:stretch>
        </p:blipFill>
        <p:spPr>
          <a:xfrm>
            <a:off x="395536" y="1484784"/>
            <a:ext cx="8352928" cy="4536504"/>
          </a:xfrm>
          <a:prstGeom prst="rect">
            <a:avLst/>
          </a:prstGeom>
        </p:spPr>
      </p:pic>
      <p:sp>
        <p:nvSpPr>
          <p:cNvPr id="3" name="TextBox 2"/>
          <p:cNvSpPr txBox="1"/>
          <p:nvPr/>
        </p:nvSpPr>
        <p:spPr>
          <a:xfrm>
            <a:off x="4139952" y="548680"/>
            <a:ext cx="1296144"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图表</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839021184"/>
      </p:ext>
    </p:extLst>
  </p:cSld>
  <p:clrMapOvr>
    <a:masterClrMapping/>
  </p:clrMapOvr>
  <p:transition spd="slow">
    <p:push/>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9952" y="548680"/>
            <a:ext cx="1296144"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过程</a:t>
            </a:r>
            <a:endParaRPr lang="zh-CN" altLang="en-US" sz="2400" b="1" dirty="0">
              <a:latin typeface="微软雅黑" pitchFamily="34" charset="-122"/>
              <a:ea typeface="微软雅黑" pitchFamily="34" charset="-122"/>
            </a:endParaRPr>
          </a:p>
        </p:txBody>
      </p:sp>
      <p:pic>
        <p:nvPicPr>
          <p:cNvPr id="4" name="图片 3" descr="f0cc59ef5f45d92a0a8f2ce14b670796.jpg"/>
          <p:cNvPicPr>
            <a:picLocks noChangeAspect="1"/>
          </p:cNvPicPr>
          <p:nvPr/>
        </p:nvPicPr>
        <p:blipFill>
          <a:blip r:embed="rId2" cstate="print"/>
          <a:srcRect r="890" b="3398"/>
          <a:stretch>
            <a:fillRect/>
          </a:stretch>
        </p:blipFill>
        <p:spPr>
          <a:xfrm>
            <a:off x="611560" y="1543298"/>
            <a:ext cx="7992690" cy="4477990"/>
          </a:xfrm>
          <a:prstGeom prst="rect">
            <a:avLst/>
          </a:prstGeom>
        </p:spPr>
      </p:pic>
    </p:spTree>
    <p:extLst>
      <p:ext uri="{BB962C8B-B14F-4D97-AF65-F5344CB8AC3E}">
        <p14:creationId xmlns:p14="http://schemas.microsoft.com/office/powerpoint/2010/main" val="2506084748"/>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7284" y="2009104"/>
            <a:ext cx="6709893" cy="830997"/>
          </a:xfrm>
          <a:prstGeom prst="rect">
            <a:avLst/>
          </a:prstGeom>
          <a:noFill/>
        </p:spPr>
        <p:txBody>
          <a:bodyPr wrap="square" rtlCol="0">
            <a:spAutoFit/>
          </a:bodyPr>
          <a:lstStyle/>
          <a:p>
            <a:r>
              <a:rPr lang="en-US" altLang="zh-CN" sz="2400" dirty="0" smtClean="0">
                <a:latin typeface="Segoe UI Black" panose="020B0A02040204020203" pitchFamily="34" charset="0"/>
                <a:ea typeface="Segoe UI Black" panose="020B0A02040204020203" pitchFamily="34" charset="0"/>
                <a:cs typeface="Segoe UI Black" panose="020B0A02040204020203" pitchFamily="34" charset="0"/>
              </a:rPr>
              <a:t>THOSE  WHO  MAKE  </a:t>
            </a:r>
            <a:r>
              <a:rPr lang="en-US" altLang="zh-CN" sz="2400"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POWERPOINT</a:t>
            </a:r>
          </a:p>
          <a:p>
            <a:r>
              <a:rPr lang="en-US" altLang="zh-CN" sz="2400" dirty="0" smtClean="0">
                <a:latin typeface="Segoe UI Black" panose="020B0A02040204020203" pitchFamily="34" charset="0"/>
                <a:ea typeface="Segoe UI Black" panose="020B0A02040204020203" pitchFamily="34" charset="0"/>
                <a:cs typeface="Segoe UI Black" panose="020B0A02040204020203" pitchFamily="34" charset="0"/>
              </a:rPr>
              <a:t>HAVE  NO  </a:t>
            </a:r>
            <a:r>
              <a:rPr lang="en-US" altLang="zh-CN" sz="2400"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POWER</a:t>
            </a:r>
            <a:r>
              <a:rPr lang="en-US" altLang="zh-CN" sz="2400" dirty="0" smtClean="0">
                <a:latin typeface="Segoe UI Black" panose="020B0A02040204020203" pitchFamily="34" charset="0"/>
                <a:ea typeface="Segoe UI Black" panose="020B0A02040204020203" pitchFamily="34" charset="0"/>
                <a:cs typeface="Segoe UI Black" panose="020B0A02040204020203" pitchFamily="34" charset="0"/>
              </a:rPr>
              <a:t>  AND  NO  </a:t>
            </a:r>
            <a:r>
              <a:rPr lang="en-US" altLang="zh-CN" sz="2400" dirty="0" smtClean="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POINT</a:t>
            </a:r>
            <a:r>
              <a:rPr lang="en-US" altLang="zh-CN" sz="2400" dirty="0" smtClean="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2400" dirty="0">
              <a:latin typeface="Segoe UI Black" panose="020B0A02040204020203" pitchFamily="34" charset="0"/>
              <a:cs typeface="Segoe UI Black" panose="020B0A02040204020203" pitchFamily="34" charset="0"/>
            </a:endParaRPr>
          </a:p>
        </p:txBody>
      </p:sp>
      <p:sp>
        <p:nvSpPr>
          <p:cNvPr id="3" name="文本框 2"/>
          <p:cNvSpPr txBox="1"/>
          <p:nvPr/>
        </p:nvSpPr>
        <p:spPr>
          <a:xfrm>
            <a:off x="528034" y="1285829"/>
            <a:ext cx="2112135" cy="1446550"/>
          </a:xfrm>
          <a:prstGeom prst="rect">
            <a:avLst/>
          </a:prstGeom>
          <a:noFill/>
        </p:spPr>
        <p:txBody>
          <a:bodyPr wrap="square" rtlCol="0">
            <a:spAutoFit/>
          </a:bodyPr>
          <a:lstStyle/>
          <a:p>
            <a:r>
              <a:rPr lang="zh-CN" altLang="en-US" sz="8800" dirty="0" smtClean="0">
                <a:latin typeface="华文琥珀" panose="02010800040101010101" pitchFamily="2" charset="-122"/>
                <a:ea typeface="华文琥珀" panose="02010800040101010101" pitchFamily="2" charset="-122"/>
                <a:cs typeface="Segoe UI Black" panose="020B0A02040204020203" pitchFamily="34" charset="0"/>
              </a:rPr>
              <a:t>“</a:t>
            </a:r>
            <a:endParaRPr lang="zh-CN" altLang="en-US" sz="8800" dirty="0">
              <a:latin typeface="华文琥珀" panose="02010800040101010101" pitchFamily="2" charset="-122"/>
              <a:ea typeface="华文琥珀" panose="02010800040101010101" pitchFamily="2" charset="-122"/>
              <a:cs typeface="Segoe UI Black" panose="020B0A02040204020203" pitchFamily="34" charset="0"/>
            </a:endParaRPr>
          </a:p>
        </p:txBody>
      </p:sp>
      <p:sp>
        <p:nvSpPr>
          <p:cNvPr id="4" name="文本框 3"/>
          <p:cNvSpPr txBox="1"/>
          <p:nvPr/>
        </p:nvSpPr>
        <p:spPr>
          <a:xfrm>
            <a:off x="1350134" y="4144851"/>
            <a:ext cx="6709893" cy="830997"/>
          </a:xfrm>
          <a:prstGeom prst="rect">
            <a:avLst/>
          </a:prstGeom>
          <a:noFill/>
        </p:spPr>
        <p:txBody>
          <a:bodyPr wrap="square" rtlCol="0">
            <a:spAutoFit/>
          </a:bodyPr>
          <a:lstStyle/>
          <a:p>
            <a:pPr algn="ctr"/>
            <a:r>
              <a:rPr lang="en-US" altLang="zh-CN" sz="2400" dirty="0" smtClean="0">
                <a:latin typeface="Segoe UI Black" panose="020B0A02040204020203" pitchFamily="34" charset="0"/>
                <a:ea typeface="Segoe UI Black" panose="020B0A02040204020203" pitchFamily="34" charset="0"/>
                <a:cs typeface="Segoe UI Black" panose="020B0A02040204020203" pitchFamily="34" charset="0"/>
              </a:rPr>
              <a:t>BULLSHIT.</a:t>
            </a:r>
          </a:p>
          <a:p>
            <a:pPr algn="ctr"/>
            <a:r>
              <a:rPr lang="en-US" altLang="zh-CN" sz="2400" dirty="0" smtClean="0">
                <a:latin typeface="Segoe UI Black" panose="020B0A02040204020203" pitchFamily="34" charset="0"/>
                <a:ea typeface="Segoe UI Black" panose="020B0A02040204020203" pitchFamily="34" charset="0"/>
                <a:cs typeface="Segoe UI Black" panose="020B0A02040204020203" pitchFamily="34" charset="0"/>
              </a:rPr>
              <a:t>IT’S BECAUSE THEY MAKE BAD PPT.</a:t>
            </a:r>
            <a:endParaRPr lang="zh-CN" altLang="en-US" sz="2400" dirty="0">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232398064"/>
      </p:ext>
    </p:extLst>
  </p:cSld>
  <p:clrMapOvr>
    <a:masterClrMapping/>
  </p:clrMapOvr>
  <p:transition spd="slow">
    <p:push/>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矩形 1"/>
          <p:cNvSpPr/>
          <p:nvPr/>
        </p:nvSpPr>
        <p:spPr>
          <a:xfrm>
            <a:off x="2555776" y="1484784"/>
            <a:ext cx="3888432" cy="1080120"/>
          </a:xfrm>
          <a:prstGeom prst="rect">
            <a:avLst/>
          </a:prstGeom>
          <a:solidFill>
            <a:srgbClr val="1F4E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itchFamily="34" charset="-122"/>
                <a:ea typeface="微软雅黑" pitchFamily="34" charset="-122"/>
              </a:rPr>
              <a:t>如何打造扁平化设计？</a:t>
            </a:r>
            <a:endParaRPr lang="zh-CN" altLang="en-US" sz="2400" b="1" dirty="0">
              <a:solidFill>
                <a:schemeClr val="bg1"/>
              </a:solidFill>
              <a:latin typeface="微软雅黑" pitchFamily="34" charset="-122"/>
              <a:ea typeface="微软雅黑" pitchFamily="34" charset="-122"/>
            </a:endParaRPr>
          </a:p>
        </p:txBody>
      </p:sp>
      <p:cxnSp>
        <p:nvCxnSpPr>
          <p:cNvPr id="4" name="直接连接符 3"/>
          <p:cNvCxnSpPr/>
          <p:nvPr/>
        </p:nvCxnSpPr>
        <p:spPr>
          <a:xfrm>
            <a:off x="899592" y="2852936"/>
            <a:ext cx="73803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819858"/>
      </p:ext>
    </p:extLst>
  </p:cSld>
  <p:clrMapOvr>
    <a:masterClrMapping/>
  </p:clrMapOvr>
  <p:transition spd="slow">
    <p:push/>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3207911798e00afdb1986fbc6886ff3a.jpg"/>
          <p:cNvPicPr>
            <a:picLocks noChangeAspect="1"/>
          </p:cNvPicPr>
          <p:nvPr/>
        </p:nvPicPr>
        <p:blipFill>
          <a:blip r:embed="rId2" cstate="print"/>
          <a:srcRect r="-2" b="6265"/>
          <a:stretch>
            <a:fillRect/>
          </a:stretch>
        </p:blipFill>
        <p:spPr>
          <a:xfrm>
            <a:off x="467544" y="908720"/>
            <a:ext cx="8064698" cy="4321274"/>
          </a:xfrm>
          <a:prstGeom prst="rect">
            <a:avLst/>
          </a:prstGeom>
        </p:spPr>
      </p:pic>
      <p:sp>
        <p:nvSpPr>
          <p:cNvPr id="3" name="矩形 2"/>
          <p:cNvSpPr/>
          <p:nvPr/>
        </p:nvSpPr>
        <p:spPr>
          <a:xfrm>
            <a:off x="0" y="260648"/>
            <a:ext cx="6588224" cy="7920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latin typeface="微软雅黑" pitchFamily="34" charset="-122"/>
                <a:ea typeface="微软雅黑" pitchFamily="34" charset="-122"/>
              </a:rPr>
              <a:t>      方法一：少点少点再少点</a:t>
            </a:r>
            <a:endParaRPr lang="zh-CN" altLang="en-US" sz="2400" b="1" dirty="0">
              <a:latin typeface="微软雅黑" pitchFamily="34" charset="-122"/>
              <a:ea typeface="微软雅黑" pitchFamily="34" charset="-122"/>
            </a:endParaRPr>
          </a:p>
        </p:txBody>
      </p:sp>
      <p:sp>
        <p:nvSpPr>
          <p:cNvPr id="4" name="TextBox 3"/>
          <p:cNvSpPr txBox="1"/>
          <p:nvPr/>
        </p:nvSpPr>
        <p:spPr>
          <a:xfrm>
            <a:off x="2483768" y="5085184"/>
            <a:ext cx="4752528"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做减法“</a:t>
            </a:r>
            <a:r>
              <a:rPr lang="en-US" altLang="zh-CN" sz="2400" b="1" dirty="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”而不做加法“</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2387252474"/>
      </p:ext>
    </p:extLst>
  </p:cSld>
  <p:clrMapOvr>
    <a:masterClrMapping/>
  </p:clrMapOvr>
  <p:transition spd="slow">
    <p:push/>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32656"/>
            <a:ext cx="6588224" cy="7920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latin typeface="微软雅黑" pitchFamily="34" charset="-122"/>
                <a:ea typeface="微软雅黑" pitchFamily="34" charset="-122"/>
              </a:rPr>
              <a:t>      方法二：大胆点再大胆点</a:t>
            </a:r>
            <a:endParaRPr lang="zh-CN" altLang="en-US" sz="2400" b="1" dirty="0">
              <a:latin typeface="微软雅黑" pitchFamily="34" charset="-122"/>
              <a:ea typeface="微软雅黑" pitchFamily="34" charset="-122"/>
            </a:endParaRPr>
          </a:p>
        </p:txBody>
      </p:sp>
      <p:sp>
        <p:nvSpPr>
          <p:cNvPr id="4" name="TextBox 3"/>
          <p:cNvSpPr txBox="1"/>
          <p:nvPr/>
        </p:nvSpPr>
        <p:spPr>
          <a:xfrm>
            <a:off x="2339752" y="5589240"/>
            <a:ext cx="4752528"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扁平化让色彩和形状更容易调和</a:t>
            </a:r>
            <a:endParaRPr lang="zh-CN" altLang="en-US" sz="2400" b="1" dirty="0">
              <a:latin typeface="微软雅黑" pitchFamily="34" charset="-122"/>
              <a:ea typeface="微软雅黑" pitchFamily="34" charset="-122"/>
            </a:endParaRPr>
          </a:p>
        </p:txBody>
      </p:sp>
      <p:pic>
        <p:nvPicPr>
          <p:cNvPr id="5" name="图片 4" descr="201308051734084365.jpg"/>
          <p:cNvPicPr>
            <a:picLocks noChangeAspect="1"/>
          </p:cNvPicPr>
          <p:nvPr/>
        </p:nvPicPr>
        <p:blipFill>
          <a:blip r:embed="rId2" cstate="print"/>
          <a:stretch>
            <a:fillRect/>
          </a:stretch>
        </p:blipFill>
        <p:spPr>
          <a:xfrm>
            <a:off x="1331640" y="1556792"/>
            <a:ext cx="6350000" cy="3810000"/>
          </a:xfrm>
          <a:prstGeom prst="rect">
            <a:avLst/>
          </a:prstGeom>
        </p:spPr>
      </p:pic>
    </p:spTree>
    <p:extLst>
      <p:ext uri="{BB962C8B-B14F-4D97-AF65-F5344CB8AC3E}">
        <p14:creationId xmlns:p14="http://schemas.microsoft.com/office/powerpoint/2010/main" val="2868102561"/>
      </p:ext>
    </p:extLst>
  </p:cSld>
  <p:clrMapOvr>
    <a:masterClrMapping/>
  </p:clrMapOvr>
  <p:transition spd="slow">
    <p:push/>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2656"/>
            <a:ext cx="6588224" cy="7920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latin typeface="微软雅黑" pitchFamily="34" charset="-122"/>
                <a:ea typeface="微软雅黑" pitchFamily="34" charset="-122"/>
              </a:rPr>
              <a:t>      方法三：细节再细节</a:t>
            </a:r>
            <a:endParaRPr lang="zh-CN" altLang="en-US" sz="2400" b="1" dirty="0">
              <a:latin typeface="微软雅黑" pitchFamily="34" charset="-122"/>
              <a:ea typeface="微软雅黑" pitchFamily="34" charset="-122"/>
            </a:endParaRPr>
          </a:p>
        </p:txBody>
      </p:sp>
      <p:pic>
        <p:nvPicPr>
          <p:cNvPr id="4" name="图片 3" descr="20140415232921_73379.png"/>
          <p:cNvPicPr>
            <a:picLocks noChangeAspect="1"/>
          </p:cNvPicPr>
          <p:nvPr/>
        </p:nvPicPr>
        <p:blipFill>
          <a:blip r:embed="rId2" cstate="print"/>
          <a:stretch>
            <a:fillRect/>
          </a:stretch>
        </p:blipFill>
        <p:spPr>
          <a:xfrm>
            <a:off x="243026" y="1556792"/>
            <a:ext cx="8649454" cy="3665994"/>
          </a:xfrm>
          <a:prstGeom prst="rect">
            <a:avLst/>
          </a:prstGeom>
        </p:spPr>
      </p:pic>
      <p:sp>
        <p:nvSpPr>
          <p:cNvPr id="5" name="TextBox 4"/>
          <p:cNvSpPr txBox="1"/>
          <p:nvPr/>
        </p:nvSpPr>
        <p:spPr>
          <a:xfrm>
            <a:off x="1979712" y="5661248"/>
            <a:ext cx="5904656"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扁平化对整体的同意协调性要求非常高！</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3319474777"/>
      </p:ext>
    </p:extLst>
  </p:cSld>
  <p:clrMapOvr>
    <a:masterClrMapping/>
  </p:clrMapOvr>
  <p:transition spd="slow">
    <p:push/>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32656"/>
            <a:ext cx="6588224" cy="7920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smtClean="0">
                <a:latin typeface="微软雅黑" pitchFamily="34" charset="-122"/>
                <a:ea typeface="微软雅黑" pitchFamily="34" charset="-122"/>
              </a:rPr>
              <a:t>      方法四：酷点再酷点</a:t>
            </a:r>
            <a:endParaRPr lang="zh-CN" altLang="en-US" sz="2400" b="1" dirty="0">
              <a:latin typeface="微软雅黑" pitchFamily="34" charset="-122"/>
              <a:ea typeface="微软雅黑" pitchFamily="34" charset="-122"/>
            </a:endParaRPr>
          </a:p>
        </p:txBody>
      </p:sp>
      <p:pic>
        <p:nvPicPr>
          <p:cNvPr id="7" name="图片 6" descr="212619qzqvuqn7nruuzruq.jpg"/>
          <p:cNvPicPr>
            <a:picLocks noChangeAspect="1"/>
          </p:cNvPicPr>
          <p:nvPr/>
        </p:nvPicPr>
        <p:blipFill>
          <a:blip r:embed="rId2" cstate="print"/>
          <a:srcRect l="2520" t="5226" r="1721" b="5937"/>
          <a:stretch>
            <a:fillRect/>
          </a:stretch>
        </p:blipFill>
        <p:spPr>
          <a:xfrm>
            <a:off x="1835696" y="1484784"/>
            <a:ext cx="5472608" cy="3672408"/>
          </a:xfrm>
          <a:prstGeom prst="rect">
            <a:avLst/>
          </a:prstGeom>
        </p:spPr>
      </p:pic>
      <p:sp>
        <p:nvSpPr>
          <p:cNvPr id="9" name="TextBox 8"/>
          <p:cNvSpPr txBox="1"/>
          <p:nvPr/>
        </p:nvSpPr>
        <p:spPr>
          <a:xfrm>
            <a:off x="1979712" y="5661248"/>
            <a:ext cx="5904656"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相信扁平化的力量！一切皆有可能！</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3070514829"/>
      </p:ext>
    </p:extLst>
  </p:cSld>
  <p:clrMapOvr>
    <a:masterClrMapping/>
  </p:clrMapOvr>
  <p:transition spd="slow">
    <p:push/>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8627" y="337353"/>
            <a:ext cx="1296144" cy="461665"/>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网页</a:t>
            </a:r>
            <a:endParaRPr lang="zh-CN" altLang="en-US" sz="2400" b="1" dirty="0">
              <a:latin typeface="微软雅黑" pitchFamily="34" charset="-122"/>
              <a:ea typeface="微软雅黑" pitchFamily="34" charset="-122"/>
            </a:endParaRPr>
          </a:p>
        </p:txBody>
      </p:sp>
      <p:pic>
        <p:nvPicPr>
          <p:cNvPr id="3" name="图片 2" descr="20140328_134958_68032.jpg"/>
          <p:cNvPicPr>
            <a:picLocks noChangeAspect="1"/>
          </p:cNvPicPr>
          <p:nvPr/>
        </p:nvPicPr>
        <p:blipFill>
          <a:blip r:embed="rId2" cstate="print"/>
          <a:stretch>
            <a:fillRect/>
          </a:stretch>
        </p:blipFill>
        <p:spPr>
          <a:xfrm>
            <a:off x="159186" y="1044553"/>
            <a:ext cx="8875137" cy="5008518"/>
          </a:xfrm>
          <a:prstGeom prst="rect">
            <a:avLst/>
          </a:prstGeom>
        </p:spPr>
      </p:pic>
    </p:spTree>
    <p:extLst>
      <p:ext uri="{BB962C8B-B14F-4D97-AF65-F5344CB8AC3E}">
        <p14:creationId xmlns:p14="http://schemas.microsoft.com/office/powerpoint/2010/main" val="689938151"/>
      </p:ext>
    </p:extLst>
  </p:cSld>
  <p:clrMapOvr>
    <a:masterClrMapping/>
  </p:clrMapOvr>
  <p:transition spd="slow">
    <p:push/>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ab24292d31b1b49ef7ccab85d8d062a.jpg"/>
          <p:cNvPicPr>
            <a:picLocks noChangeAspect="1"/>
          </p:cNvPicPr>
          <p:nvPr/>
        </p:nvPicPr>
        <p:blipFill>
          <a:blip r:embed="rId2" cstate="print"/>
          <a:stretch>
            <a:fillRect/>
          </a:stretch>
        </p:blipFill>
        <p:spPr>
          <a:xfrm>
            <a:off x="1187624" y="1412776"/>
            <a:ext cx="6858000" cy="4953000"/>
          </a:xfrm>
          <a:prstGeom prst="rect">
            <a:avLst/>
          </a:prstGeom>
        </p:spPr>
      </p:pic>
      <p:sp>
        <p:nvSpPr>
          <p:cNvPr id="3" name="TextBox 2"/>
          <p:cNvSpPr txBox="1"/>
          <p:nvPr/>
        </p:nvSpPr>
        <p:spPr>
          <a:xfrm>
            <a:off x="3923928" y="620688"/>
            <a:ext cx="1296144" cy="461665"/>
          </a:xfrm>
          <a:prstGeom prst="rect">
            <a:avLst/>
          </a:prstGeom>
          <a:noFill/>
        </p:spPr>
        <p:txBody>
          <a:bodyPr wrap="square" rtlCol="0">
            <a:spAutoFit/>
          </a:bodyPr>
          <a:lstStyle/>
          <a:p>
            <a:r>
              <a:rPr lang="zh-CN" altLang="en-US" sz="2400" b="1" dirty="0">
                <a:latin typeface="微软雅黑" pitchFamily="34" charset="-122"/>
                <a:ea typeface="微软雅黑" pitchFamily="34" charset="-122"/>
              </a:rPr>
              <a:t>应用</a:t>
            </a:r>
          </a:p>
        </p:txBody>
      </p:sp>
    </p:spTree>
    <p:extLst>
      <p:ext uri="{BB962C8B-B14F-4D97-AF65-F5344CB8AC3E}">
        <p14:creationId xmlns:p14="http://schemas.microsoft.com/office/powerpoint/2010/main" val="4026122091"/>
      </p:ext>
    </p:extLst>
  </p:cSld>
  <p:clrMapOvr>
    <a:masterClrMapping/>
  </p:clrMapOvr>
  <p:transition spd="slow">
    <p:push/>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28788" y="-141668"/>
            <a:ext cx="3181081" cy="7109138"/>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pic>
        <p:nvPicPr>
          <p:cNvPr id="4" name="图片 3" descr="51d3c321e744f930dc000001.jpg"/>
          <p:cNvPicPr>
            <a:picLocks noChangeAspect="1"/>
          </p:cNvPicPr>
          <p:nvPr/>
        </p:nvPicPr>
        <p:blipFill>
          <a:blip r:embed="rId2" cstate="print"/>
          <a:stretch>
            <a:fillRect/>
          </a:stretch>
        </p:blipFill>
        <p:spPr>
          <a:xfrm>
            <a:off x="3600198" y="0"/>
            <a:ext cx="5699169" cy="6858000"/>
          </a:xfrm>
          <a:prstGeom prst="rect">
            <a:avLst/>
          </a:prstGeom>
        </p:spPr>
      </p:pic>
      <p:sp>
        <p:nvSpPr>
          <p:cNvPr id="5" name="TextBox 4"/>
          <p:cNvSpPr txBox="1"/>
          <p:nvPr/>
        </p:nvSpPr>
        <p:spPr>
          <a:xfrm>
            <a:off x="3226710" y="653777"/>
            <a:ext cx="1296144" cy="523220"/>
          </a:xfrm>
          <a:prstGeom prst="rect">
            <a:avLst/>
          </a:prstGeom>
          <a:noFill/>
        </p:spPr>
        <p:txBody>
          <a:bodyPr wrap="square" rtlCol="0">
            <a:spAutoFit/>
          </a:bodyPr>
          <a:lstStyle/>
          <a:p>
            <a:r>
              <a:rPr lang="zh-CN" altLang="en-US" sz="2800" b="1" dirty="0" smtClean="0">
                <a:latin typeface="微软雅黑" pitchFamily="34" charset="-122"/>
                <a:ea typeface="微软雅黑" pitchFamily="34" charset="-122"/>
              </a:rPr>
              <a:t>图标</a:t>
            </a:r>
            <a:endParaRPr lang="zh-CN" altLang="en-US" sz="2800" b="1" dirty="0">
              <a:latin typeface="微软雅黑" pitchFamily="34" charset="-122"/>
              <a:ea typeface="微软雅黑" pitchFamily="34" charset="-122"/>
            </a:endParaRPr>
          </a:p>
        </p:txBody>
      </p:sp>
      <p:sp>
        <p:nvSpPr>
          <p:cNvPr id="7" name="菱形 6"/>
          <p:cNvSpPr/>
          <p:nvPr/>
        </p:nvSpPr>
        <p:spPr>
          <a:xfrm>
            <a:off x="367600" y="915387"/>
            <a:ext cx="2311205" cy="2311205"/>
          </a:xfrm>
          <a:prstGeom prst="diamond">
            <a:avLst/>
          </a:prstGeom>
          <a:solidFill>
            <a:srgbClr val="3C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V="1">
            <a:off x="516743" y="4831620"/>
            <a:ext cx="811369" cy="978794"/>
          </a:xfrm>
          <a:prstGeom prst="triangle">
            <a:avLst/>
          </a:prstGeom>
          <a:solidFill>
            <a:srgbClr val="F5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638657" y="3571956"/>
            <a:ext cx="636408" cy="636408"/>
          </a:xfrm>
          <a:prstGeom prst="ellipse">
            <a:avLst/>
          </a:prstGeom>
          <a:solidFill>
            <a:srgbClr val="0F35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80619" y="3555859"/>
            <a:ext cx="668602" cy="668602"/>
          </a:xfrm>
          <a:prstGeom prst="ellipse">
            <a:avLst/>
          </a:prstGeom>
          <a:solidFill>
            <a:srgbClr val="DCD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2069954" y="4831620"/>
            <a:ext cx="118531" cy="493624"/>
            <a:chOff x="2069954" y="4831620"/>
            <a:chExt cx="118531" cy="493624"/>
          </a:xfrm>
        </p:grpSpPr>
        <p:sp>
          <p:nvSpPr>
            <p:cNvPr id="12" name="椭圆 11"/>
            <p:cNvSpPr/>
            <p:nvPr/>
          </p:nvSpPr>
          <p:spPr>
            <a:xfrm>
              <a:off x="2069954" y="4831620"/>
              <a:ext cx="118531" cy="315466"/>
            </a:xfrm>
            <a:prstGeom prst="ellipse">
              <a:avLst/>
            </a:prstGeom>
            <a:solidFill>
              <a:srgbClr val="DCD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78457" y="5172844"/>
              <a:ext cx="110028" cy="152400"/>
            </a:xfrm>
            <a:prstGeom prst="ellipse">
              <a:avLst/>
            </a:prstGeom>
            <a:solidFill>
              <a:srgbClr val="DCD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513618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5E-6 3.7037E-7 L 0.0606 -0.30417 " pathEditMode="relative" rAng="0" ptsTypes="AA">
                                      <p:cBhvr>
                                        <p:cTn id="20" dur="2000" fill="hold"/>
                                        <p:tgtEl>
                                          <p:spTgt spid="9"/>
                                        </p:tgtEl>
                                        <p:attrNameLst>
                                          <p:attrName>ppt_x</p:attrName>
                                          <p:attrName>ppt_y</p:attrName>
                                        </p:attrNameLst>
                                      </p:cBhvr>
                                      <p:rCtr x="3021" y="-15208"/>
                                    </p:animMotion>
                                  </p:childTnLst>
                                </p:cTn>
                              </p:par>
                              <p:par>
                                <p:cTn id="21" presetID="42" presetClass="path" presetSubtype="0" accel="50000" decel="50000" fill="hold" grpId="0" nodeType="withEffect">
                                  <p:stCondLst>
                                    <p:cond delay="0"/>
                                  </p:stCondLst>
                                  <p:childTnLst>
                                    <p:animMotion origin="layout" path="M 1.11111E-6 3.7037E-7 L -0.02049 -0.30232 " pathEditMode="relative" rAng="0" ptsTypes="AA">
                                      <p:cBhvr>
                                        <p:cTn id="22" dur="2000" fill="hold"/>
                                        <p:tgtEl>
                                          <p:spTgt spid="8"/>
                                        </p:tgtEl>
                                        <p:attrNameLst>
                                          <p:attrName>ppt_x</p:attrName>
                                          <p:attrName>ppt_y</p:attrName>
                                        </p:attrNameLst>
                                      </p:cBhvr>
                                      <p:rCtr x="-1024" y="-15116"/>
                                    </p:animMotion>
                                  </p:childTnLst>
                                </p:cTn>
                              </p:par>
                              <p:par>
                                <p:cTn id="23" presetID="64" presetClass="path" presetSubtype="0" accel="50000" decel="50000" fill="hold" grpId="0" nodeType="withEffect">
                                  <p:stCondLst>
                                    <p:cond delay="0"/>
                                  </p:stCondLst>
                                  <p:childTnLst>
                                    <p:animMotion origin="layout" path="M 1.94444E-6 4.07407E-6 L 0.06059 -0.41713 " pathEditMode="relative" rAng="0" ptsTypes="AA">
                                      <p:cBhvr>
                                        <p:cTn id="24" dur="2000" fill="hold"/>
                                        <p:tgtEl>
                                          <p:spTgt spid="10"/>
                                        </p:tgtEl>
                                        <p:attrNameLst>
                                          <p:attrName>ppt_x</p:attrName>
                                          <p:attrName>ppt_y</p:attrName>
                                        </p:attrNameLst>
                                      </p:cBhvr>
                                      <p:rCtr x="3021" y="-20856"/>
                                    </p:animMotion>
                                  </p:childTnLst>
                                </p:cTn>
                              </p:par>
                              <p:par>
                                <p:cTn id="25" presetID="64" presetClass="path" presetSubtype="0" accel="50000" decel="50000" fill="hold" nodeType="withEffect">
                                  <p:stCondLst>
                                    <p:cond delay="0"/>
                                  </p:stCondLst>
                                  <p:childTnLst>
                                    <p:animMotion origin="layout" path="M -2.5E-6 7.40741E-7 L -0.11805 -0.43449 " pathEditMode="relative" rAng="0" ptsTypes="AA">
                                      <p:cBhvr>
                                        <p:cTn id="26" dur="2000" fill="hold"/>
                                        <p:tgtEl>
                                          <p:spTgt spid="15"/>
                                        </p:tgtEl>
                                        <p:attrNameLst>
                                          <p:attrName>ppt_x</p:attrName>
                                          <p:attrName>ppt_y</p:attrName>
                                        </p:attrNameLst>
                                      </p:cBhvr>
                                      <p:rCtr x="-5903" y="-2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10" grpId="0" animBg="1"/>
      <p:bldP spid="10" grpId="1" animBg="1"/>
      <p:bldP spid="8" grpId="0" animBg="1"/>
      <p:bldP spid="8" grpId="1" animBg="1"/>
      <p:bldP spid="9" grpId="0" animBg="1"/>
      <p:bldP spid="9"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F4E79"/>
        </a:solidFill>
        <a:effectLst/>
      </p:bgPr>
    </p:bg>
    <p:spTree>
      <p:nvGrpSpPr>
        <p:cNvPr id="1" name=""/>
        <p:cNvGrpSpPr/>
        <p:nvPr/>
      </p:nvGrpSpPr>
      <p:grpSpPr>
        <a:xfrm>
          <a:off x="0" y="0"/>
          <a:ext cx="0" cy="0"/>
          <a:chOff x="0" y="0"/>
          <a:chExt cx="0" cy="0"/>
        </a:xfrm>
      </p:grpSpPr>
      <p:sp>
        <p:nvSpPr>
          <p:cNvPr id="2" name="矩形 1"/>
          <p:cNvSpPr/>
          <p:nvPr/>
        </p:nvSpPr>
        <p:spPr>
          <a:xfrm>
            <a:off x="2555776" y="1484784"/>
            <a:ext cx="3888432" cy="1080120"/>
          </a:xfrm>
          <a:prstGeom prst="rect">
            <a:avLst/>
          </a:prstGeom>
          <a:solidFill>
            <a:srgbClr val="1F4E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itchFamily="34" charset="-122"/>
                <a:ea typeface="微软雅黑" pitchFamily="34" charset="-122"/>
              </a:rPr>
              <a:t>如何打造扁平化设计？</a:t>
            </a:r>
            <a:endParaRPr lang="zh-CN" altLang="en-US" sz="2400" b="1" dirty="0">
              <a:solidFill>
                <a:schemeClr val="bg1"/>
              </a:solidFill>
              <a:latin typeface="微软雅黑" pitchFamily="34" charset="-122"/>
              <a:ea typeface="微软雅黑" pitchFamily="34" charset="-122"/>
            </a:endParaRPr>
          </a:p>
        </p:txBody>
      </p:sp>
      <p:cxnSp>
        <p:nvCxnSpPr>
          <p:cNvPr id="4" name="直接连接符 3"/>
          <p:cNvCxnSpPr/>
          <p:nvPr/>
        </p:nvCxnSpPr>
        <p:spPr>
          <a:xfrm>
            <a:off x="899592" y="2852936"/>
            <a:ext cx="73803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452744" y="3179602"/>
            <a:ext cx="4106061" cy="2796193"/>
          </a:xfrm>
          <a:prstGeom prst="rect">
            <a:avLst/>
          </a:prstGeom>
          <a:solidFill>
            <a:srgbClr val="1F4E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nSpc>
                <a:spcPct val="150000"/>
              </a:lnSpc>
              <a:buFont typeface="Wingdings" panose="05000000000000000000" pitchFamily="2" charset="2"/>
              <a:buChar char="Ø"/>
            </a:pPr>
            <a:r>
              <a:rPr lang="zh-CN" altLang="en-US" sz="2400" b="1" dirty="0" smtClean="0">
                <a:solidFill>
                  <a:schemeClr val="bg1"/>
                </a:solidFill>
                <a:latin typeface="微软雅黑" pitchFamily="34" charset="-122"/>
                <a:ea typeface="微软雅黑" pitchFamily="34" charset="-122"/>
              </a:rPr>
              <a:t>少一点再少一点</a:t>
            </a:r>
            <a:endParaRPr lang="en-US" altLang="zh-CN" sz="2400" b="1" dirty="0" smtClean="0">
              <a:solidFill>
                <a:schemeClr val="bg1"/>
              </a:solidFill>
              <a:latin typeface="微软雅黑" pitchFamily="34" charset="-122"/>
              <a:ea typeface="微软雅黑" pitchFamily="34" charset="-122"/>
            </a:endParaRPr>
          </a:p>
          <a:p>
            <a:pPr marL="800100" lvl="1" indent="-342900">
              <a:lnSpc>
                <a:spcPct val="150000"/>
              </a:lnSpc>
              <a:buFont typeface="Wingdings" panose="05000000000000000000" pitchFamily="2" charset="2"/>
              <a:buChar char="Ø"/>
            </a:pPr>
            <a:r>
              <a:rPr lang="zh-CN" altLang="en-US" sz="2400" b="1" dirty="0" smtClean="0">
                <a:solidFill>
                  <a:schemeClr val="bg1"/>
                </a:solidFill>
                <a:latin typeface="微软雅黑" pitchFamily="34" charset="-122"/>
                <a:ea typeface="微软雅黑" pitchFamily="34" charset="-122"/>
              </a:rPr>
              <a:t>大胆一点再大胆一点</a:t>
            </a:r>
            <a:endParaRPr lang="en-US" altLang="zh-CN" sz="2400" b="1" dirty="0" smtClean="0">
              <a:solidFill>
                <a:schemeClr val="bg1"/>
              </a:solidFill>
              <a:latin typeface="微软雅黑" pitchFamily="34" charset="-122"/>
              <a:ea typeface="微软雅黑" pitchFamily="34" charset="-122"/>
            </a:endParaRPr>
          </a:p>
          <a:p>
            <a:pPr marL="800100" lvl="1" indent="-342900">
              <a:lnSpc>
                <a:spcPct val="150000"/>
              </a:lnSpc>
              <a:buFont typeface="Wingdings" panose="05000000000000000000" pitchFamily="2" charset="2"/>
              <a:buChar char="Ø"/>
            </a:pPr>
            <a:r>
              <a:rPr lang="zh-CN" altLang="en-US" sz="2400" b="1" dirty="0" smtClean="0">
                <a:solidFill>
                  <a:schemeClr val="bg1"/>
                </a:solidFill>
                <a:latin typeface="微软雅黑" pitchFamily="34" charset="-122"/>
                <a:ea typeface="微软雅黑" pitchFamily="34" charset="-122"/>
              </a:rPr>
              <a:t>细节再细节</a:t>
            </a:r>
            <a:endParaRPr lang="en-US" altLang="zh-CN" sz="2400" b="1" dirty="0" smtClean="0">
              <a:solidFill>
                <a:schemeClr val="bg1"/>
              </a:solidFill>
              <a:latin typeface="微软雅黑" pitchFamily="34" charset="-122"/>
              <a:ea typeface="微软雅黑" pitchFamily="34" charset="-122"/>
            </a:endParaRPr>
          </a:p>
          <a:p>
            <a:pPr marL="800100" lvl="1" indent="-342900">
              <a:lnSpc>
                <a:spcPct val="150000"/>
              </a:lnSpc>
              <a:buFont typeface="Wingdings" panose="05000000000000000000" pitchFamily="2" charset="2"/>
              <a:buChar char="Ø"/>
            </a:pPr>
            <a:r>
              <a:rPr lang="zh-CN" altLang="en-US" sz="2400" b="1" dirty="0" smtClean="0">
                <a:solidFill>
                  <a:schemeClr val="bg1"/>
                </a:solidFill>
                <a:latin typeface="微软雅黑" pitchFamily="34" charset="-122"/>
                <a:ea typeface="微软雅黑" pitchFamily="34" charset="-122"/>
              </a:rPr>
              <a:t>酷点再酷点</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874393973"/>
      </p:ext>
    </p:extLst>
  </p:cSld>
  <p:clrMapOvr>
    <a:masterClrMapping/>
  </p:clrMapOvr>
  <p:transition spd="slow">
    <p:push/>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4960" y="4370017"/>
            <a:ext cx="5743977" cy="584775"/>
          </a:xfrm>
          <a:prstGeom prst="rect">
            <a:avLst/>
          </a:prstGeom>
          <a:noFill/>
        </p:spPr>
        <p:txBody>
          <a:bodyPr wrap="square" rtlCol="0">
            <a:spAutoFit/>
          </a:bodyPr>
          <a:lstStyle/>
          <a:p>
            <a:r>
              <a:rPr lang="zh-CN" altLang="en-US" sz="3200" b="1" dirty="0" smtClean="0"/>
              <a:t>让我们做个有追求的工程师吧！</a:t>
            </a:r>
            <a:endParaRPr lang="zh-CN" altLang="en-US" sz="3200" b="1" dirty="0"/>
          </a:p>
        </p:txBody>
      </p:sp>
      <p:sp>
        <p:nvSpPr>
          <p:cNvPr id="3" name="文本框 2"/>
          <p:cNvSpPr txBox="1"/>
          <p:nvPr/>
        </p:nvSpPr>
        <p:spPr>
          <a:xfrm>
            <a:off x="1962097" y="2062823"/>
            <a:ext cx="5795492" cy="1815882"/>
          </a:xfrm>
          <a:prstGeom prst="rect">
            <a:avLst/>
          </a:prstGeom>
          <a:noFill/>
        </p:spPr>
        <p:txBody>
          <a:bodyPr wrap="square" rtlCol="0">
            <a:spAutoFit/>
          </a:bodyPr>
          <a:lstStyle/>
          <a:p>
            <a:r>
              <a:rPr lang="en-US" altLang="zh-CN" sz="2800" dirty="0" smtClean="0"/>
              <a:t>Design is not just what it looks like</a:t>
            </a:r>
          </a:p>
          <a:p>
            <a:r>
              <a:rPr lang="en-US" altLang="zh-CN" sz="2800" dirty="0" smtClean="0"/>
              <a:t>&amp;feels like</a:t>
            </a:r>
          </a:p>
          <a:p>
            <a:r>
              <a:rPr lang="en-US" altLang="zh-CN" sz="2800" dirty="0" smtClean="0"/>
              <a:t>Design is HOW IT WORKS.</a:t>
            </a:r>
          </a:p>
          <a:p>
            <a:r>
              <a:rPr lang="en-US" altLang="zh-CN" sz="2800" dirty="0"/>
              <a:t> </a:t>
            </a:r>
            <a:r>
              <a:rPr lang="en-US" altLang="zh-CN" sz="2800" dirty="0" smtClean="0"/>
              <a:t>                             —— Steve Jobs</a:t>
            </a:r>
            <a:endParaRPr lang="zh-CN" altLang="en-US" sz="2800" dirty="0"/>
          </a:p>
        </p:txBody>
      </p:sp>
    </p:spTree>
    <p:extLst>
      <p:ext uri="{BB962C8B-B14F-4D97-AF65-F5344CB8AC3E}">
        <p14:creationId xmlns:p14="http://schemas.microsoft.com/office/powerpoint/2010/main" val="42864787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69661" y="1739382"/>
            <a:ext cx="3300211" cy="3300211"/>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POINT</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3" name="椭圆 2"/>
          <p:cNvSpPr/>
          <p:nvPr/>
        </p:nvSpPr>
        <p:spPr>
          <a:xfrm>
            <a:off x="1518504" y="1720221"/>
            <a:ext cx="3300211" cy="3300211"/>
          </a:xfrm>
          <a:prstGeom prst="ellipse">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POWER</a:t>
            </a:r>
            <a:endParaRPr lang="zh-CN" altLang="en-US" sz="2800" dirty="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8" name="矩形 17"/>
          <p:cNvSpPr/>
          <p:nvPr/>
        </p:nvSpPr>
        <p:spPr>
          <a:xfrm>
            <a:off x="5612681" y="2660456"/>
            <a:ext cx="1674254" cy="321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精巧的排版</a:t>
            </a:r>
            <a:endParaRPr lang="zh-CN" altLang="en-US"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585030" y="3098888"/>
            <a:ext cx="1674254" cy="321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抓人的配色</a:t>
            </a:r>
            <a:endParaRPr lang="zh-CN" altLang="en-US"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5585030" y="3537320"/>
            <a:ext cx="1674254" cy="321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合适的字体</a:t>
            </a:r>
            <a:endParaRPr lang="zh-CN" altLang="en-US"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5585030" y="3975752"/>
            <a:ext cx="2202103" cy="321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锦上添花的图片</a:t>
            </a:r>
            <a:endParaRPr lang="zh-CN" altLang="en-US"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846366" y="2224218"/>
            <a:ext cx="738664" cy="2615184"/>
          </a:xfrm>
          <a:prstGeom prst="rect">
            <a:avLst/>
          </a:prstGeom>
          <a:noFill/>
        </p:spPr>
        <p:txBody>
          <a:bodyPr vert="eaVert" wrap="square" rtlCol="0">
            <a:spAutoFit/>
          </a:bodyPr>
          <a:lstStyle/>
          <a:p>
            <a:r>
              <a:rPr lang="zh-CN" altLang="en-US" sz="3600" b="1" dirty="0" smtClean="0">
                <a:solidFill>
                  <a:srgbClr val="C00000"/>
                </a:solidFill>
              </a:rPr>
              <a:t>视觉冲击力</a:t>
            </a:r>
            <a:endParaRPr lang="zh-CN" altLang="en-US" sz="3600" b="1" dirty="0">
              <a:solidFill>
                <a:srgbClr val="C00000"/>
              </a:solidFill>
            </a:endParaRPr>
          </a:p>
        </p:txBody>
      </p:sp>
    </p:spTree>
    <p:extLst>
      <p:ext uri="{BB962C8B-B14F-4D97-AF65-F5344CB8AC3E}">
        <p14:creationId xmlns:p14="http://schemas.microsoft.com/office/powerpoint/2010/main" val="24436992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100"/>
                                        <p:tgtEl>
                                          <p:spTgt spid="2"/>
                                        </p:tgtEl>
                                      </p:cBhvr>
                                    </p:animEffect>
                                    <p:set>
                                      <p:cBhvr>
                                        <p:cTn id="7" dur="1" fill="hold">
                                          <p:stCondLst>
                                            <p:cond delay="1099"/>
                                          </p:stCondLst>
                                        </p:cTn>
                                        <p:tgtEl>
                                          <p:spTgt spid="2"/>
                                        </p:tgtEl>
                                        <p:attrNameLst>
                                          <p:attrName>style.visibility</p:attrName>
                                        </p:attrNameLst>
                                      </p:cBhvr>
                                      <p:to>
                                        <p:strVal val="hidden"/>
                                      </p:to>
                                    </p:set>
                                  </p:childTnLst>
                                </p:cTn>
                              </p:par>
                              <p:par>
                                <p:cTn id="8" presetID="63" presetClass="path" presetSubtype="0" accel="50000" decel="50000" fill="hold" grpId="1" nodeType="withEffect">
                                  <p:stCondLst>
                                    <p:cond delay="0"/>
                                  </p:stCondLst>
                                  <p:childTnLst>
                                    <p:animMotion origin="layout" path="M 4.16667E-6 -2.96296E-6 L 0.25 -2.96296E-6 " pathEditMode="relative" rAng="0" ptsTypes="AA">
                                      <p:cBhvr>
                                        <p:cTn id="9" dur="2000" fill="hold"/>
                                        <p:tgtEl>
                                          <p:spTgt spid="2"/>
                                        </p:tgtEl>
                                        <p:attrNameLst>
                                          <p:attrName>ppt_x</p:attrName>
                                          <p:attrName>ppt_y</p:attrName>
                                        </p:attrNameLst>
                                      </p:cBhvr>
                                      <p:rCtr x="12500" y="0"/>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8" grpId="0"/>
      <p:bldP spid="19" grpId="0"/>
      <p:bldP spid="20" grpId="0"/>
      <p:bldP spid="21" grpId="0"/>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48506" y="2962141"/>
            <a:ext cx="3296992" cy="1200329"/>
          </a:xfrm>
          <a:prstGeom prst="rect">
            <a:avLst/>
          </a:prstGeom>
          <a:noFill/>
        </p:spPr>
        <p:txBody>
          <a:bodyPr wrap="square" rtlCol="0">
            <a:spAutoFit/>
          </a:bodyPr>
          <a:lstStyle/>
          <a:p>
            <a:r>
              <a:rPr lang="zh-CN" altLang="en-US" sz="7200" dirty="0" smtClean="0"/>
              <a:t>谢 谢！</a:t>
            </a:r>
            <a:endParaRPr lang="zh-CN" altLang="en-US" sz="7200" dirty="0"/>
          </a:p>
        </p:txBody>
      </p:sp>
    </p:spTree>
    <p:extLst>
      <p:ext uri="{BB962C8B-B14F-4D97-AF65-F5344CB8AC3E}">
        <p14:creationId xmlns:p14="http://schemas.microsoft.com/office/powerpoint/2010/main" val="310516943"/>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90997" y="1268207"/>
            <a:ext cx="5508364" cy="2646878"/>
          </a:xfrm>
          <a:prstGeom prst="rect">
            <a:avLst/>
          </a:prstGeom>
          <a:noFill/>
        </p:spPr>
        <p:txBody>
          <a:bodyPr wrap="square" rtlCol="0">
            <a:spAutoFit/>
          </a:bodyPr>
          <a:lstStyle/>
          <a:p>
            <a:r>
              <a:rPr lang="en-US" altLang="zh-CN" sz="16600" dirty="0" smtClean="0">
                <a:solidFill>
                  <a:srgbClr val="C00000"/>
                </a:solidFill>
              </a:rPr>
              <a:t>70%</a:t>
            </a:r>
            <a:r>
              <a:rPr lang="zh-CN" altLang="en-US" sz="2400" b="1" dirty="0" smtClean="0"/>
              <a:t>的人是</a:t>
            </a:r>
            <a:endParaRPr lang="zh-CN" altLang="en-US" b="1" dirty="0"/>
          </a:p>
        </p:txBody>
      </p:sp>
      <p:sp>
        <p:nvSpPr>
          <p:cNvPr id="10" name="文本框 9"/>
          <p:cNvSpPr txBox="1"/>
          <p:nvPr/>
        </p:nvSpPr>
        <p:spPr>
          <a:xfrm>
            <a:off x="6099361" y="2792402"/>
            <a:ext cx="2328862" cy="646331"/>
          </a:xfrm>
          <a:prstGeom prst="rect">
            <a:avLst/>
          </a:prstGeom>
          <a:noFill/>
        </p:spPr>
        <p:txBody>
          <a:bodyPr wrap="square" rtlCol="0">
            <a:spAutoFit/>
          </a:bodyPr>
          <a:lstStyle/>
          <a:p>
            <a:r>
              <a:rPr lang="zh-CN" altLang="en-US" sz="3600" b="1" dirty="0" smtClean="0"/>
              <a:t>视觉思维</a:t>
            </a:r>
            <a:endParaRPr lang="zh-CN" altLang="en-US" sz="3600" b="1"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9096" y="3915085"/>
            <a:ext cx="2909392" cy="2162155"/>
          </a:xfrm>
          <a:prstGeom prst="rect">
            <a:avLst/>
          </a:prstGeom>
        </p:spPr>
      </p:pic>
      <p:sp>
        <p:nvSpPr>
          <p:cNvPr id="9" name="矩形 8"/>
          <p:cNvSpPr/>
          <p:nvPr/>
        </p:nvSpPr>
        <p:spPr>
          <a:xfrm>
            <a:off x="-663717" y="4022916"/>
            <a:ext cx="5866337" cy="1946494"/>
          </a:xfrm>
          <a:prstGeom prst="rect">
            <a:avLst/>
          </a:prstGeom>
          <a:solidFill>
            <a:schemeClr val="dk1">
              <a:alpha val="76000"/>
            </a:schemeClr>
          </a:solidFill>
        </p:spPr>
        <p:style>
          <a:lnRef idx="3">
            <a:schemeClr val="lt1"/>
          </a:lnRef>
          <a:fillRef idx="1">
            <a:schemeClr val="dk1"/>
          </a:fillRef>
          <a:effectRef idx="1">
            <a:schemeClr val="dk1"/>
          </a:effectRef>
          <a:fontRef idx="minor">
            <a:schemeClr val="lt1"/>
          </a:fontRef>
        </p:style>
        <p:txBody>
          <a:bodyPr rtlCol="0" anchor="ctr"/>
          <a:lstStyle/>
          <a:p>
            <a:pPr lvl="2"/>
            <a:r>
              <a:rPr lang="en-US" altLang="zh-CN" sz="2000" b="1" dirty="0" smtClean="0">
                <a:latin typeface="+mn-ea"/>
              </a:rPr>
              <a:t>PPT</a:t>
            </a:r>
            <a:r>
              <a:rPr lang="zh-CN" altLang="en-US" sz="2000" b="1" dirty="0" smtClean="0">
                <a:latin typeface="+mn-ea"/>
              </a:rPr>
              <a:t>的目的在于展示</a:t>
            </a:r>
            <a:endParaRPr lang="en-US" altLang="zh-CN" sz="2000" b="1" dirty="0" smtClean="0">
              <a:latin typeface="+mn-ea"/>
            </a:endParaRPr>
          </a:p>
          <a:p>
            <a:pPr lvl="2"/>
            <a:endParaRPr lang="en-US" altLang="zh-CN" sz="2000" b="1" dirty="0" smtClean="0">
              <a:latin typeface="+mn-ea"/>
            </a:endParaRPr>
          </a:p>
          <a:p>
            <a:pPr lvl="2"/>
            <a:r>
              <a:rPr lang="zh-CN" altLang="en-US" sz="2000" b="1" dirty="0" smtClean="0">
                <a:latin typeface="+mn-ea"/>
              </a:rPr>
              <a:t>抓不住观众眼球，没法带动观众情感</a:t>
            </a:r>
            <a:endParaRPr lang="en-US" altLang="zh-CN" sz="2000" b="1" dirty="0" smtClean="0">
              <a:latin typeface="+mn-ea"/>
            </a:endParaRPr>
          </a:p>
          <a:p>
            <a:pPr lvl="2"/>
            <a:r>
              <a:rPr lang="zh-CN" altLang="en-US" sz="2000" b="1" dirty="0" smtClean="0">
                <a:latin typeface="+mn-ea"/>
              </a:rPr>
              <a:t>的</a:t>
            </a:r>
            <a:r>
              <a:rPr lang="en-US" altLang="zh-CN" sz="2000" b="1" dirty="0" smtClean="0">
                <a:latin typeface="+mn-ea"/>
              </a:rPr>
              <a:t>PPT</a:t>
            </a:r>
            <a:r>
              <a:rPr lang="zh-CN" altLang="en-US" sz="2000" b="1" dirty="0" smtClean="0">
                <a:latin typeface="+mn-ea"/>
              </a:rPr>
              <a:t>不是好</a:t>
            </a:r>
            <a:r>
              <a:rPr lang="en-US" altLang="zh-CN" sz="2000" b="1" dirty="0" smtClean="0">
                <a:latin typeface="+mn-ea"/>
              </a:rPr>
              <a:t>PPT</a:t>
            </a:r>
          </a:p>
        </p:txBody>
      </p:sp>
      <p:cxnSp>
        <p:nvCxnSpPr>
          <p:cNvPr id="13" name="直接连接符 12"/>
          <p:cNvCxnSpPr/>
          <p:nvPr/>
        </p:nvCxnSpPr>
        <p:spPr>
          <a:xfrm>
            <a:off x="-110359" y="3643685"/>
            <a:ext cx="531297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67207" y="3643685"/>
            <a:ext cx="290939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981019"/>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91130"/>
          </a:xfrm>
          <a:prstGeom prst="rect">
            <a:avLst/>
          </a:prstGeom>
        </p:spPr>
      </p:pic>
      <p:sp>
        <p:nvSpPr>
          <p:cNvPr id="3" name="文本框 2"/>
          <p:cNvSpPr txBox="1"/>
          <p:nvPr/>
        </p:nvSpPr>
        <p:spPr>
          <a:xfrm>
            <a:off x="1403132" y="2349062"/>
            <a:ext cx="203375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禅</a:t>
            </a:r>
            <a:r>
              <a:rPr lang="zh-CN" altLang="en-US" sz="2800" dirty="0" smtClean="0">
                <a:latin typeface="宋体" panose="02010600030101010101" pitchFamily="2" charset="-122"/>
                <a:ea typeface="宋体" panose="02010600030101010101" pitchFamily="2" charset="-122"/>
              </a:rPr>
              <a:t>意</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静</a:t>
            </a:r>
            <a:endParaRPr lang="zh-CN" altLang="en-US" sz="2800" dirty="0">
              <a:latin typeface="宋体" panose="02010600030101010101" pitchFamily="2" charset="-122"/>
              <a:ea typeface="宋体" panose="02010600030101010101" pitchFamily="2" charset="-122"/>
            </a:endParaRPr>
          </a:p>
        </p:txBody>
      </p:sp>
      <p:sp>
        <p:nvSpPr>
          <p:cNvPr id="4" name="文本框 3"/>
          <p:cNvSpPr txBox="1"/>
          <p:nvPr/>
        </p:nvSpPr>
        <p:spPr>
          <a:xfrm>
            <a:off x="1403132" y="3223102"/>
            <a:ext cx="4682359" cy="2677656"/>
          </a:xfrm>
          <a:prstGeom prst="rect">
            <a:avLst/>
          </a:prstGeom>
          <a:noFill/>
        </p:spPr>
        <p:txBody>
          <a:bodyPr wrap="square" rtlCol="0">
            <a:spAutoFit/>
          </a:bodyPr>
          <a:lstStyle/>
          <a:p>
            <a:r>
              <a:rPr lang="zh-CN" altLang="en-US" sz="2400" dirty="0" smtClean="0">
                <a:latin typeface="宋体" panose="02010600030101010101" pitchFamily="2" charset="-122"/>
                <a:ea typeface="宋体" panose="02010600030101010101" pitchFamily="2" charset="-122"/>
              </a:rPr>
              <a:t>人生需要学会沉淀</a:t>
            </a:r>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静下来思考一下</a:t>
            </a:r>
            <a:endParaRPr lang="en-US" altLang="zh-CN" sz="2400" dirty="0" smtClean="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便会发现</a:t>
            </a:r>
            <a:endParaRPr lang="en-US" altLang="zh-CN" sz="2400" dirty="0" smtClean="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孤独有时候也是一种养分</a:t>
            </a:r>
            <a:endParaRPr lang="en-US" altLang="zh-CN" sz="2400" dirty="0" smtClean="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endParaRPr lang="en-US" altLang="zh-CN" sz="2400" dirty="0" smtClean="0">
              <a:latin typeface="宋体" panose="02010600030101010101" pitchFamily="2" charset="-122"/>
              <a:ea typeface="宋体" panose="02010600030101010101" pitchFamily="2" charset="-122"/>
            </a:endParaRPr>
          </a:p>
        </p:txBody>
      </p:sp>
      <p:sp>
        <p:nvSpPr>
          <p:cNvPr id="5" name="矩形 4"/>
          <p:cNvSpPr/>
          <p:nvPr/>
        </p:nvSpPr>
        <p:spPr>
          <a:xfrm>
            <a:off x="0" y="5710144"/>
            <a:ext cx="9254359" cy="685799"/>
          </a:xfrm>
          <a:prstGeom prst="rect">
            <a:avLst/>
          </a:prstGeom>
          <a:solidFill>
            <a:schemeClr val="dk1">
              <a:alpha val="79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2400" dirty="0" smtClean="0"/>
              <a:t>也许你觉得这已经</a:t>
            </a:r>
            <a:r>
              <a:rPr lang="zh-CN" altLang="en-US" sz="2400" dirty="0"/>
              <a:t>是</a:t>
            </a:r>
            <a:r>
              <a:rPr lang="zh-CN" altLang="en-US" sz="2400" dirty="0" smtClean="0"/>
              <a:t>视觉化了？</a:t>
            </a:r>
            <a:endParaRPr lang="zh-CN" altLang="en-US" sz="2400" dirty="0"/>
          </a:p>
        </p:txBody>
      </p:sp>
    </p:spTree>
    <p:extLst>
      <p:ext uri="{BB962C8B-B14F-4D97-AF65-F5344CB8AC3E}">
        <p14:creationId xmlns:p14="http://schemas.microsoft.com/office/powerpoint/2010/main" val="39422004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2968" y="4178331"/>
            <a:ext cx="3512116" cy="3014576"/>
          </a:xfrm>
          <a:prstGeom prst="rect">
            <a:avLst/>
          </a:prstGeom>
          <a:solidFill>
            <a:schemeClr val="bg2">
              <a:lumMod val="10000"/>
              <a:alpha val="77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370" y="3894083"/>
            <a:ext cx="4704630" cy="2963917"/>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 r="-422" b="6320"/>
          <a:stretch/>
        </p:blipFill>
        <p:spPr>
          <a:xfrm>
            <a:off x="1191794" y="359827"/>
            <a:ext cx="2049079" cy="242788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4388" y="1726955"/>
            <a:ext cx="1307722" cy="1920142"/>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4089" y="1726955"/>
            <a:ext cx="453949" cy="453949"/>
          </a:xfrm>
          <a:prstGeom prst="rect">
            <a:avLst/>
          </a:prstGeom>
        </p:spPr>
      </p:pic>
      <p:sp>
        <p:nvSpPr>
          <p:cNvPr id="6" name="文本框 5"/>
          <p:cNvSpPr txBox="1"/>
          <p:nvPr/>
        </p:nvSpPr>
        <p:spPr>
          <a:xfrm>
            <a:off x="1071997" y="4450506"/>
            <a:ext cx="3716032" cy="1938992"/>
          </a:xfrm>
          <a:prstGeom prst="rect">
            <a:avLst/>
          </a:prstGeom>
          <a:noFill/>
        </p:spPr>
        <p:txBody>
          <a:bodyPr wrap="square" rtlCol="0">
            <a:spAutoFit/>
          </a:bodyPr>
          <a:lstStyle/>
          <a:p>
            <a:r>
              <a:rPr lang="zh-CN" altLang="en-US" sz="2000" dirty="0" smtClean="0">
                <a:solidFill>
                  <a:schemeClr val="bg1"/>
                </a:solidFill>
                <a:latin typeface="幼圆" panose="02010509060101010101" pitchFamily="49" charset="-122"/>
                <a:ea typeface="幼圆" panose="02010509060101010101" pitchFamily="49" charset="-122"/>
              </a:rPr>
              <a:t>人生需要学会沉淀</a:t>
            </a:r>
            <a:endParaRPr lang="en-US" altLang="zh-CN" sz="2000" dirty="0">
              <a:solidFill>
                <a:schemeClr val="bg1"/>
              </a:solidFill>
              <a:latin typeface="幼圆" panose="02010509060101010101" pitchFamily="49" charset="-122"/>
              <a:ea typeface="幼圆" panose="02010509060101010101" pitchFamily="49" charset="-122"/>
            </a:endParaRPr>
          </a:p>
          <a:p>
            <a:r>
              <a:rPr lang="zh-CN" altLang="en-US" sz="2000" dirty="0" smtClean="0">
                <a:solidFill>
                  <a:schemeClr val="bg1"/>
                </a:solidFill>
                <a:latin typeface="幼圆" panose="02010509060101010101" pitchFamily="49" charset="-122"/>
                <a:ea typeface="幼圆" panose="02010509060101010101" pitchFamily="49" charset="-122"/>
              </a:rPr>
              <a:t>静下来思考一下</a:t>
            </a:r>
            <a:endParaRPr lang="en-US" altLang="zh-CN" sz="2000" dirty="0" smtClean="0">
              <a:solidFill>
                <a:schemeClr val="bg1"/>
              </a:solidFill>
              <a:latin typeface="幼圆" panose="02010509060101010101" pitchFamily="49" charset="-122"/>
              <a:ea typeface="幼圆" panose="02010509060101010101" pitchFamily="49" charset="-122"/>
            </a:endParaRPr>
          </a:p>
          <a:p>
            <a:endParaRPr lang="en-US" altLang="zh-CN" sz="2000" dirty="0">
              <a:solidFill>
                <a:schemeClr val="bg1"/>
              </a:solidFill>
              <a:latin typeface="幼圆" panose="02010509060101010101" pitchFamily="49" charset="-122"/>
              <a:ea typeface="幼圆" panose="02010509060101010101" pitchFamily="49" charset="-122"/>
            </a:endParaRPr>
          </a:p>
          <a:p>
            <a:r>
              <a:rPr lang="zh-CN" altLang="en-US" sz="2000" dirty="0" smtClean="0">
                <a:solidFill>
                  <a:schemeClr val="bg1"/>
                </a:solidFill>
                <a:latin typeface="幼圆" panose="02010509060101010101" pitchFamily="49" charset="-122"/>
                <a:ea typeface="幼圆" panose="02010509060101010101" pitchFamily="49" charset="-122"/>
              </a:rPr>
              <a:t>便会发现</a:t>
            </a:r>
            <a:endParaRPr lang="en-US" altLang="zh-CN" sz="2000" dirty="0">
              <a:solidFill>
                <a:schemeClr val="bg1"/>
              </a:solidFill>
              <a:latin typeface="幼圆" panose="02010509060101010101" pitchFamily="49" charset="-122"/>
              <a:ea typeface="幼圆" panose="02010509060101010101" pitchFamily="49" charset="-122"/>
            </a:endParaRPr>
          </a:p>
          <a:p>
            <a:r>
              <a:rPr lang="zh-CN" altLang="en-US" sz="2000" dirty="0" smtClean="0">
                <a:solidFill>
                  <a:schemeClr val="bg1"/>
                </a:solidFill>
                <a:latin typeface="幼圆" panose="02010509060101010101" pitchFamily="49" charset="-122"/>
                <a:ea typeface="幼圆" panose="02010509060101010101" pitchFamily="49" charset="-122"/>
              </a:rPr>
              <a:t>孤独</a:t>
            </a:r>
            <a:endParaRPr lang="en-US" altLang="zh-CN" sz="2000" dirty="0" smtClean="0">
              <a:solidFill>
                <a:schemeClr val="bg1"/>
              </a:solidFill>
              <a:latin typeface="幼圆" panose="02010509060101010101" pitchFamily="49" charset="-122"/>
              <a:ea typeface="幼圆" panose="02010509060101010101" pitchFamily="49" charset="-122"/>
            </a:endParaRPr>
          </a:p>
          <a:p>
            <a:r>
              <a:rPr lang="zh-CN" altLang="en-US" sz="2000" dirty="0" smtClean="0">
                <a:solidFill>
                  <a:schemeClr val="bg1"/>
                </a:solidFill>
                <a:latin typeface="幼圆" panose="02010509060101010101" pitchFamily="49" charset="-122"/>
                <a:ea typeface="幼圆" panose="02010509060101010101" pitchFamily="49" charset="-122"/>
              </a:rPr>
              <a:t>有时候也是一种养分</a:t>
            </a:r>
            <a:endParaRPr lang="en-US" altLang="zh-CN" sz="2000" dirty="0" smtClean="0">
              <a:solidFill>
                <a:schemeClr val="bg1"/>
              </a:solidFill>
              <a:latin typeface="幼圆" panose="02010509060101010101" pitchFamily="49" charset="-122"/>
              <a:ea typeface="幼圆" panose="02010509060101010101" pitchFamily="49" charset="-122"/>
            </a:endParaRPr>
          </a:p>
        </p:txBody>
      </p:sp>
      <p:sp>
        <p:nvSpPr>
          <p:cNvPr id="8" name="矩形 7"/>
          <p:cNvSpPr/>
          <p:nvPr/>
        </p:nvSpPr>
        <p:spPr>
          <a:xfrm>
            <a:off x="552968" y="3902049"/>
            <a:ext cx="3512116" cy="228857"/>
          </a:xfrm>
          <a:prstGeom prst="rect">
            <a:avLst/>
          </a:prstGeom>
          <a:solidFill>
            <a:schemeClr val="bg2">
              <a:lumMod val="10000"/>
              <a:alpha val="77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9" name="矩形 8"/>
          <p:cNvSpPr/>
          <p:nvPr/>
        </p:nvSpPr>
        <p:spPr>
          <a:xfrm>
            <a:off x="552968" y="3525383"/>
            <a:ext cx="3512116" cy="79290"/>
          </a:xfrm>
          <a:prstGeom prst="rect">
            <a:avLst/>
          </a:prstGeom>
          <a:solidFill>
            <a:schemeClr val="bg2">
              <a:lumMod val="10000"/>
              <a:alpha val="77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0" name="矩形 9"/>
          <p:cNvSpPr/>
          <p:nvPr/>
        </p:nvSpPr>
        <p:spPr>
          <a:xfrm>
            <a:off x="552968" y="3334773"/>
            <a:ext cx="3512116" cy="45719"/>
          </a:xfrm>
          <a:prstGeom prst="rect">
            <a:avLst/>
          </a:prstGeom>
          <a:solidFill>
            <a:schemeClr val="bg2">
              <a:lumMod val="10000"/>
              <a:alpha val="77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1" name="矩形 10"/>
          <p:cNvSpPr/>
          <p:nvPr/>
        </p:nvSpPr>
        <p:spPr>
          <a:xfrm>
            <a:off x="552968" y="3687212"/>
            <a:ext cx="3512116" cy="159145"/>
          </a:xfrm>
          <a:prstGeom prst="rect">
            <a:avLst/>
          </a:prstGeom>
          <a:solidFill>
            <a:schemeClr val="bg2">
              <a:lumMod val="10000"/>
              <a:alpha val="77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8495002"/>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71" y="2241012"/>
            <a:ext cx="3604054" cy="2400300"/>
          </a:xfrm>
          <a:prstGeom prst="rect">
            <a:avLst/>
          </a:prstGeom>
        </p:spPr>
      </p:pic>
      <p:sp>
        <p:nvSpPr>
          <p:cNvPr id="3" name="文本框 2"/>
          <p:cNvSpPr txBox="1"/>
          <p:nvPr/>
        </p:nvSpPr>
        <p:spPr>
          <a:xfrm>
            <a:off x="4673420" y="2840997"/>
            <a:ext cx="4229100" cy="1200329"/>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杰克 韦尔奇 </a:t>
            </a:r>
            <a:r>
              <a:rPr lang="en-US" altLang="zh-CN" dirty="0" smtClean="0">
                <a:latin typeface="宋体" panose="02010600030101010101" pitchFamily="2" charset="-122"/>
                <a:ea typeface="宋体" panose="02010600030101010101" pitchFamily="2" charset="-122"/>
              </a:rPr>
              <a:t>1980</a:t>
            </a:r>
            <a:r>
              <a:rPr lang="zh-CN" altLang="en-US" dirty="0" smtClean="0">
                <a:latin typeface="宋体" panose="02010600030101010101" pitchFamily="2" charset="-122"/>
                <a:ea typeface="宋体" panose="02010600030101010101" pitchFamily="2" charset="-122"/>
              </a:rPr>
              <a:t>年在</a:t>
            </a:r>
            <a:r>
              <a:rPr lang="en-US" altLang="zh-CN" dirty="0" smtClean="0">
                <a:latin typeface="宋体" panose="02010600030101010101" pitchFamily="2" charset="-122"/>
                <a:ea typeface="宋体" panose="02010600030101010101" pitchFamily="2" charset="-122"/>
              </a:rPr>
              <a:t>GE</a:t>
            </a:r>
            <a:r>
              <a:rPr lang="zh-CN" altLang="en-US" dirty="0" smtClean="0">
                <a:latin typeface="宋体" panose="02010600030101010101" pitchFamily="2" charset="-122"/>
                <a:ea typeface="宋体" panose="02010600030101010101" pitchFamily="2" charset="-122"/>
              </a:rPr>
              <a:t>公司开始自己的职业生涯，</a:t>
            </a:r>
            <a:r>
              <a:rPr lang="en-US" altLang="zh-CN" dirty="0" smtClean="0">
                <a:latin typeface="宋体" panose="02010600030101010101" pitchFamily="2" charset="-122"/>
                <a:ea typeface="宋体" panose="02010600030101010101" pitchFamily="2" charset="-122"/>
              </a:rPr>
              <a:t>1981</a:t>
            </a:r>
            <a:r>
              <a:rPr lang="zh-CN" altLang="en-US" dirty="0" smtClean="0">
                <a:latin typeface="宋体" panose="02010600030101010101" pitchFamily="2" charset="-122"/>
                <a:ea typeface="宋体" panose="02010600030101010101" pitchFamily="2" charset="-122"/>
              </a:rPr>
              <a:t>年成为该公司的第八任董事长兼</a:t>
            </a:r>
            <a:r>
              <a:rPr lang="en-US" altLang="zh-CN" dirty="0" smtClean="0">
                <a:latin typeface="宋体" panose="02010600030101010101" pitchFamily="2" charset="-122"/>
                <a:ea typeface="宋体" panose="02010600030101010101" pitchFamily="2" charset="-122"/>
              </a:rPr>
              <a:t>CEO</a:t>
            </a:r>
            <a:r>
              <a:rPr lang="zh-CN" altLang="en-US" dirty="0" smtClean="0">
                <a:latin typeface="宋体" panose="02010600030101010101" pitchFamily="2" charset="-122"/>
                <a:ea typeface="宋体" panose="02010600030101010101" pitchFamily="2" charset="-122"/>
              </a:rPr>
              <a:t>，在任期间，</a:t>
            </a:r>
            <a:r>
              <a:rPr lang="en-US" altLang="zh-CN" dirty="0" smtClean="0">
                <a:latin typeface="宋体" panose="02010600030101010101" pitchFamily="2" charset="-122"/>
                <a:ea typeface="宋体" panose="02010600030101010101" pitchFamily="2" charset="-122"/>
              </a:rPr>
              <a:t>GE</a:t>
            </a:r>
            <a:r>
              <a:rPr lang="zh-CN" altLang="en-US" dirty="0" smtClean="0">
                <a:latin typeface="宋体" panose="02010600030101010101" pitchFamily="2" charset="-122"/>
                <a:ea typeface="宋体" panose="02010600030101010101" pitchFamily="2" charset="-122"/>
              </a:rPr>
              <a:t>公司的市值增长到</a:t>
            </a:r>
            <a:r>
              <a:rPr lang="en-US" altLang="zh-CN" dirty="0" smtClean="0">
                <a:latin typeface="宋体" panose="02010600030101010101" pitchFamily="2" charset="-122"/>
                <a:ea typeface="宋体" panose="02010600030101010101" pitchFamily="2" charset="-122"/>
              </a:rPr>
              <a:t>4000</a:t>
            </a:r>
            <a:r>
              <a:rPr lang="zh-CN" altLang="en-US" dirty="0" smtClean="0">
                <a:latin typeface="宋体" panose="02010600030101010101" pitchFamily="2" charset="-122"/>
                <a:ea typeface="宋体" panose="02010600030101010101" pitchFamily="2" charset="-122"/>
              </a:rPr>
              <a:t>亿美元，高居世界第一。</a:t>
            </a:r>
            <a:endParaRPr lang="zh-CN" altLang="en-US" dirty="0">
              <a:latin typeface="宋体" panose="02010600030101010101" pitchFamily="2" charset="-122"/>
              <a:ea typeface="宋体" panose="02010600030101010101" pitchFamily="2" charset="-122"/>
            </a:endParaRPr>
          </a:p>
        </p:txBody>
      </p:sp>
      <p:sp>
        <p:nvSpPr>
          <p:cNvPr id="5" name="矩形 4"/>
          <p:cNvSpPr/>
          <p:nvPr/>
        </p:nvSpPr>
        <p:spPr>
          <a:xfrm>
            <a:off x="806271" y="929061"/>
            <a:ext cx="5772150" cy="62865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2">
                    <a:lumMod val="10000"/>
                  </a:schemeClr>
                </a:solidFill>
                <a:latin typeface="宋体" panose="02010600030101010101" pitchFamily="2" charset="-122"/>
                <a:ea typeface="宋体" panose="02010600030101010101" pitchFamily="2" charset="-122"/>
              </a:rPr>
              <a:t>你们知道了，但是我们做到了。</a:t>
            </a:r>
            <a:endParaRPr lang="zh-CN" altLang="en-US" sz="2400" dirty="0">
              <a:solidFill>
                <a:schemeClr val="bg2">
                  <a:lumMod val="10000"/>
                </a:schemeClr>
              </a:solidFill>
              <a:latin typeface="宋体" panose="02010600030101010101" pitchFamily="2" charset="-122"/>
              <a:ea typeface="宋体" panose="02010600030101010101" pitchFamily="2" charset="-122"/>
            </a:endParaRPr>
          </a:p>
        </p:txBody>
      </p:sp>
      <p:sp>
        <p:nvSpPr>
          <p:cNvPr id="6" name="矩形 5"/>
          <p:cNvSpPr/>
          <p:nvPr/>
        </p:nvSpPr>
        <p:spPr>
          <a:xfrm>
            <a:off x="-94593" y="5365018"/>
            <a:ext cx="9254359" cy="685799"/>
          </a:xfrm>
          <a:prstGeom prst="rect">
            <a:avLst/>
          </a:prstGeom>
          <a:solidFill>
            <a:schemeClr val="dk1">
              <a:alpha val="79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2400" dirty="0" smtClean="0"/>
              <a:t>也许你觉得这已经</a:t>
            </a:r>
            <a:r>
              <a:rPr lang="zh-CN" altLang="en-US" sz="2400" dirty="0"/>
              <a:t>是</a:t>
            </a:r>
            <a:r>
              <a:rPr lang="zh-CN" altLang="en-US" sz="2400" dirty="0" smtClean="0"/>
              <a:t>视觉化了？</a:t>
            </a:r>
            <a:endParaRPr lang="zh-CN" altLang="en-US" sz="2400" dirty="0"/>
          </a:p>
        </p:txBody>
      </p:sp>
    </p:spTree>
    <p:extLst>
      <p:ext uri="{BB962C8B-B14F-4D97-AF65-F5344CB8AC3E}">
        <p14:creationId xmlns:p14="http://schemas.microsoft.com/office/powerpoint/2010/main" val="2553519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298353" cy="7002229"/>
          </a:xfrm>
          <a:prstGeom prst="rect">
            <a:avLst/>
          </a:prstGeom>
        </p:spPr>
      </p:pic>
      <p:sp>
        <p:nvSpPr>
          <p:cNvPr id="3" name="椭圆 2"/>
          <p:cNvSpPr/>
          <p:nvPr/>
        </p:nvSpPr>
        <p:spPr>
          <a:xfrm>
            <a:off x="847728" y="2271713"/>
            <a:ext cx="2227866" cy="2171700"/>
          </a:xfrm>
          <a:prstGeom prst="ellipse">
            <a:avLst/>
          </a:prstGeom>
          <a:solidFill>
            <a:srgbClr val="000000"/>
          </a:solidFill>
          <a:ln>
            <a:solidFill>
              <a:srgbClr val="000000"/>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4" name="文本框 3"/>
          <p:cNvSpPr txBox="1"/>
          <p:nvPr/>
        </p:nvSpPr>
        <p:spPr>
          <a:xfrm>
            <a:off x="451266" y="1003138"/>
            <a:ext cx="5212080" cy="1446550"/>
          </a:xfrm>
          <a:prstGeom prst="rect">
            <a:avLst/>
          </a:prstGeom>
          <a:solidFill>
            <a:schemeClr val="tx1"/>
          </a:solidFill>
        </p:spPr>
        <p:txBody>
          <a:bodyPr wrap="square" rtlCol="0">
            <a:spAutoFit/>
          </a:bodyPr>
          <a:lstStyle/>
          <a:p>
            <a:r>
              <a:rPr lang="zh-CN" altLang="en-US" sz="4400" b="1" spc="300" dirty="0" smtClean="0">
                <a:solidFill>
                  <a:schemeClr val="bg1"/>
                </a:solidFill>
              </a:rPr>
              <a:t>你们知道了，</a:t>
            </a:r>
            <a:endParaRPr lang="en-US" altLang="zh-CN" sz="4400" b="1" spc="300" dirty="0" smtClean="0">
              <a:solidFill>
                <a:schemeClr val="bg1"/>
              </a:solidFill>
            </a:endParaRPr>
          </a:p>
          <a:p>
            <a:r>
              <a:rPr lang="zh-CN" altLang="en-US" sz="4400" b="1" spc="300" dirty="0" smtClean="0">
                <a:solidFill>
                  <a:schemeClr val="bg1"/>
                </a:solidFill>
              </a:rPr>
              <a:t>但是我们</a:t>
            </a:r>
            <a:r>
              <a:rPr lang="zh-CN" altLang="en-US" sz="4400" b="1" spc="300" dirty="0" smtClean="0">
                <a:solidFill>
                  <a:schemeClr val="accent2">
                    <a:lumMod val="75000"/>
                  </a:schemeClr>
                </a:solidFill>
              </a:rPr>
              <a:t>做到</a:t>
            </a:r>
            <a:r>
              <a:rPr lang="zh-CN" altLang="en-US" sz="4400" b="1" spc="300" dirty="0" smtClean="0">
                <a:solidFill>
                  <a:schemeClr val="bg1"/>
                </a:solidFill>
              </a:rPr>
              <a:t>了。</a:t>
            </a:r>
            <a:endParaRPr lang="zh-CN" altLang="en-US" sz="4400" b="1" spc="300" dirty="0">
              <a:solidFill>
                <a:schemeClr val="bg1"/>
              </a:solidFill>
            </a:endParaRPr>
          </a:p>
        </p:txBody>
      </p:sp>
      <p:sp>
        <p:nvSpPr>
          <p:cNvPr id="5" name="文本框 4"/>
          <p:cNvSpPr txBox="1"/>
          <p:nvPr/>
        </p:nvSpPr>
        <p:spPr>
          <a:xfrm>
            <a:off x="2731332" y="2754053"/>
            <a:ext cx="2913726" cy="461665"/>
          </a:xfrm>
          <a:prstGeom prst="rect">
            <a:avLst/>
          </a:prstGeom>
          <a:solidFill>
            <a:schemeClr val="tx1"/>
          </a:solidFill>
        </p:spPr>
        <p:txBody>
          <a:bodyPr wrap="square" rtlCol="0">
            <a:spAutoFit/>
          </a:bodyPr>
          <a:lstStyle/>
          <a:p>
            <a:r>
              <a:rPr lang="en-US" altLang="zh-CN" sz="2400" dirty="0" smtClean="0">
                <a:solidFill>
                  <a:schemeClr val="bg1"/>
                </a:solidFill>
                <a:latin typeface="宋体" panose="02010600030101010101" pitchFamily="2" charset="-122"/>
                <a:ea typeface="宋体" panose="02010600030101010101" pitchFamily="2" charset="-122"/>
              </a:rPr>
              <a:t>——</a:t>
            </a:r>
            <a:r>
              <a:rPr lang="zh-CN" altLang="en-US" sz="2400" dirty="0" smtClean="0">
                <a:solidFill>
                  <a:schemeClr val="bg1"/>
                </a:solidFill>
                <a:latin typeface="宋体" panose="02010600030101010101" pitchFamily="2" charset="-122"/>
                <a:ea typeface="宋体" panose="02010600030101010101" pitchFamily="2" charset="-122"/>
              </a:rPr>
              <a:t>杰克</a:t>
            </a:r>
            <a:r>
              <a:rPr lang="en-US" altLang="zh-CN" sz="2400" dirty="0" smtClean="0">
                <a:solidFill>
                  <a:schemeClr val="bg1"/>
                </a:solidFill>
                <a:latin typeface="宋体" panose="02010600030101010101" pitchFamily="2" charset="-122"/>
                <a:ea typeface="宋体" panose="02010600030101010101" pitchFamily="2" charset="-122"/>
              </a:rPr>
              <a:t>·</a:t>
            </a:r>
            <a:r>
              <a:rPr lang="zh-CN" altLang="en-US" sz="2400" dirty="0" smtClean="0">
                <a:solidFill>
                  <a:schemeClr val="bg1"/>
                </a:solidFill>
                <a:latin typeface="宋体" panose="02010600030101010101" pitchFamily="2" charset="-122"/>
                <a:ea typeface="宋体" panose="02010600030101010101" pitchFamily="2" charset="-122"/>
              </a:rPr>
              <a:t>韦尔奇</a:t>
            </a:r>
            <a:endParaRPr lang="zh-CN" altLang="en-US" sz="2400" dirty="0">
              <a:solidFill>
                <a:schemeClr val="bg1"/>
              </a:solidFill>
              <a:latin typeface="宋体" panose="02010600030101010101" pitchFamily="2" charset="-122"/>
              <a:ea typeface="宋体" panose="02010600030101010101" pitchFamily="2" charset="-122"/>
            </a:endParaRPr>
          </a:p>
        </p:txBody>
      </p:sp>
      <p:sp>
        <p:nvSpPr>
          <p:cNvPr id="6" name="矩形 5"/>
          <p:cNvSpPr/>
          <p:nvPr/>
        </p:nvSpPr>
        <p:spPr>
          <a:xfrm>
            <a:off x="792328" y="0"/>
            <a:ext cx="4165706" cy="7002229"/>
          </a:xfrm>
          <a:prstGeom prst="rect">
            <a:avLst/>
          </a:prstGeom>
          <a:solidFill>
            <a:schemeClr val="bg1">
              <a:alpha val="9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 name="矩形 6"/>
          <p:cNvSpPr/>
          <p:nvPr/>
        </p:nvSpPr>
        <p:spPr>
          <a:xfrm>
            <a:off x="946434" y="1368672"/>
            <a:ext cx="3856656" cy="2614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精巧的排版</a:t>
            </a:r>
            <a:endParaRPr lang="en-US" altLang="zh-CN"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抓人的配色</a:t>
            </a:r>
            <a:endParaRPr lang="en-US" altLang="zh-CN"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合适的字体</a:t>
            </a:r>
            <a:endParaRPr lang="en-US" altLang="zh-CN"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锦上添花的图片</a:t>
            </a:r>
            <a:endParaRPr lang="zh-CN" altLang="en-US"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638409" y="926194"/>
            <a:ext cx="2837793" cy="1015663"/>
          </a:xfrm>
          <a:prstGeom prst="rect">
            <a:avLst/>
          </a:prstGeom>
          <a:noFill/>
        </p:spPr>
        <p:txBody>
          <a:bodyPr wrap="square" rtlCol="0">
            <a:spAutoFit/>
          </a:bodyPr>
          <a:lstStyle/>
          <a:p>
            <a:r>
              <a:rPr lang="en-US" altLang="zh-CN" sz="6000" b="1" dirty="0" smtClean="0">
                <a:solidFill>
                  <a:srgbClr val="FF9900"/>
                </a:solidFill>
              </a:rPr>
              <a:t>POWER</a:t>
            </a:r>
            <a:endParaRPr lang="zh-CN" altLang="en-US" sz="6000" b="1" dirty="0">
              <a:solidFill>
                <a:srgbClr val="FF9900"/>
              </a:solidFill>
            </a:endParaRPr>
          </a:p>
        </p:txBody>
      </p:sp>
      <p:sp>
        <p:nvSpPr>
          <p:cNvPr id="13" name="矩形 12"/>
          <p:cNvSpPr/>
          <p:nvPr/>
        </p:nvSpPr>
        <p:spPr>
          <a:xfrm>
            <a:off x="946434" y="3861411"/>
            <a:ext cx="3856656" cy="2614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spc="50" dirty="0" smtClean="0">
                <a:ln w="0"/>
                <a:solidFill>
                  <a:schemeClr val="tx1">
                    <a:lumMod val="95000"/>
                    <a:lumOff val="5000"/>
                  </a:schemeClr>
                </a:solidFill>
                <a:latin typeface="微软雅黑" panose="020B0503020204020204" pitchFamily="34" charset="-122"/>
                <a:ea typeface="微软雅黑" panose="020B0503020204020204" pitchFamily="34" charset="-122"/>
              </a:rPr>
              <a:t>具有视觉吸引力的</a:t>
            </a:r>
            <a:endParaRPr lang="en-US" altLang="zh-CN" sz="2400" b="1" spc="50" dirty="0" smtClean="0">
              <a:ln w="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400" b="1" spc="50" dirty="0" smtClean="0">
                <a:ln w="0"/>
                <a:solidFill>
                  <a:schemeClr val="tx1">
                    <a:lumMod val="95000"/>
                    <a:lumOff val="5000"/>
                  </a:schemeClr>
                </a:solidFill>
                <a:latin typeface="微软雅黑" panose="020B0503020204020204" pitchFamily="34" charset="-122"/>
                <a:ea typeface="微软雅黑" panose="020B0503020204020204" pitchFamily="34" charset="-122"/>
              </a:rPr>
              <a:t>是情绪的表达</a:t>
            </a:r>
            <a:endParaRPr lang="en-US" altLang="zh-CN" sz="2400" b="1" spc="50" dirty="0" smtClean="0">
              <a:ln w="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400" b="1" spc="50" dirty="0" smtClean="0">
                <a:ln w="0"/>
                <a:solidFill>
                  <a:schemeClr val="tx1">
                    <a:lumMod val="95000"/>
                    <a:lumOff val="5000"/>
                  </a:schemeClr>
                </a:solidFill>
                <a:latin typeface="微软雅黑" panose="020B0503020204020204" pitchFamily="34" charset="-122"/>
                <a:ea typeface="微软雅黑" panose="020B0503020204020204" pitchFamily="34" charset="-122"/>
              </a:rPr>
              <a:t>是氛围的营造</a:t>
            </a:r>
            <a:endParaRPr lang="en-US" altLang="zh-CN" sz="2400" b="1" spc="50" dirty="0" smtClean="0">
              <a:ln w="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400" b="1" spc="50" dirty="0" smtClean="0">
                <a:ln w="0"/>
                <a:solidFill>
                  <a:schemeClr val="tx1">
                    <a:lumMod val="95000"/>
                    <a:lumOff val="5000"/>
                  </a:schemeClr>
                </a:solidFill>
                <a:latin typeface="微软雅黑" panose="020B0503020204020204" pitchFamily="34" charset="-122"/>
                <a:ea typeface="微软雅黑" panose="020B0503020204020204" pitchFamily="34" charset="-122"/>
              </a:rPr>
              <a:t>是意境的传递</a:t>
            </a:r>
            <a:endParaRPr lang="en-US" altLang="zh-CN" sz="2400" b="1" spc="50" dirty="0" smtClean="0">
              <a:ln w="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18414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39750" y="28575"/>
            <a:ext cx="35131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smtClean="0">
                <a:solidFill>
                  <a:srgbClr val="A6A6A6"/>
                </a:solidFill>
                <a:latin typeface="微软雅黑" panose="020B0503020204020204" pitchFamily="34" charset="-122"/>
                <a:ea typeface="微软雅黑" panose="020B0503020204020204" pitchFamily="34" charset="-122"/>
              </a:rPr>
              <a:t>[</a:t>
            </a:r>
            <a:r>
              <a:rPr lang="zh-CN" sz="3200" b="1" smtClean="0">
                <a:solidFill>
                  <a:srgbClr val="A6A6A6"/>
                </a:solidFill>
                <a:latin typeface="微软雅黑" panose="020B0503020204020204" pitchFamily="34" charset="-122"/>
                <a:ea typeface="微软雅黑" panose="020B0503020204020204" pitchFamily="34" charset="-122"/>
              </a:rPr>
              <a:t>目录</a:t>
            </a:r>
            <a:r>
              <a:rPr lang="en-US" altLang="zh-CN" sz="3200" b="1" smtClean="0">
                <a:solidFill>
                  <a:srgbClr val="A6A6A6"/>
                </a:solidFill>
                <a:latin typeface="微软雅黑" panose="020B0503020204020204" pitchFamily="34" charset="-122"/>
                <a:ea typeface="微软雅黑" panose="020B0503020204020204" pitchFamily="34" charset="-122"/>
              </a:rPr>
              <a:t>]</a:t>
            </a:r>
            <a:endParaRPr lang="zh-CN" altLang="zh-CN" sz="3200" b="1" smtClean="0">
              <a:solidFill>
                <a:srgbClr val="A6A6A6"/>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5613" y="1668524"/>
            <a:ext cx="4337050" cy="698500"/>
            <a:chOff x="2989263" y="1171575"/>
            <a:chExt cx="4337050" cy="698500"/>
          </a:xfrm>
        </p:grpSpPr>
        <p:sp>
          <p:nvSpPr>
            <p:cNvPr id="4" name="TextBox 16"/>
            <p:cNvSpPr>
              <a:spLocks noChangeArrowheads="1"/>
            </p:cNvSpPr>
            <p:nvPr/>
          </p:nvSpPr>
          <p:spPr bwMode="auto">
            <a:xfrm>
              <a:off x="3302000" y="1171575"/>
              <a:ext cx="4024313" cy="698500"/>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为什么要做</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5" name="椭圆 17"/>
            <p:cNvSpPr>
              <a:spLocks noChangeArrowheads="1"/>
            </p:cNvSpPr>
            <p:nvPr/>
          </p:nvSpPr>
          <p:spPr bwMode="auto">
            <a:xfrm>
              <a:off x="2989263" y="1243013"/>
              <a:ext cx="519112" cy="519112"/>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6" name="组合 5"/>
          <p:cNvGrpSpPr/>
          <p:nvPr/>
        </p:nvGrpSpPr>
        <p:grpSpPr>
          <a:xfrm>
            <a:off x="2995613" y="2662299"/>
            <a:ext cx="4337050" cy="696913"/>
            <a:chOff x="2989263" y="2165350"/>
            <a:chExt cx="4337050" cy="696913"/>
          </a:xfrm>
        </p:grpSpPr>
        <p:sp>
          <p:nvSpPr>
            <p:cNvPr id="7" name="TextBox 18"/>
            <p:cNvSpPr>
              <a:spLocks noChangeArrowheads="1"/>
            </p:cNvSpPr>
            <p:nvPr/>
          </p:nvSpPr>
          <p:spPr bwMode="auto">
            <a:xfrm>
              <a:off x="3302000" y="2165350"/>
              <a:ext cx="4024313"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好的</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应该是怎样的？</a:t>
              </a:r>
            </a:p>
          </p:txBody>
        </p:sp>
        <p:sp>
          <p:nvSpPr>
            <p:cNvPr id="8" name="椭圆 19"/>
            <p:cNvSpPr>
              <a:spLocks noChangeArrowheads="1"/>
            </p:cNvSpPr>
            <p:nvPr/>
          </p:nvSpPr>
          <p:spPr bwMode="auto">
            <a:xfrm>
              <a:off x="2989263" y="2236788"/>
              <a:ext cx="519112" cy="517525"/>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dirty="0"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2800" b="1" dirty="0"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9" name="组合 8"/>
          <p:cNvGrpSpPr/>
          <p:nvPr/>
        </p:nvGrpSpPr>
        <p:grpSpPr>
          <a:xfrm>
            <a:off x="2987675" y="3656074"/>
            <a:ext cx="4344988" cy="696913"/>
            <a:chOff x="2981325" y="3159125"/>
            <a:chExt cx="4344988" cy="696913"/>
          </a:xfrm>
        </p:grpSpPr>
        <p:sp>
          <p:nvSpPr>
            <p:cNvPr id="10" name="TextBox 20"/>
            <p:cNvSpPr>
              <a:spLocks noChangeArrowheads="1"/>
            </p:cNvSpPr>
            <p:nvPr/>
          </p:nvSpPr>
          <p:spPr bwMode="auto">
            <a:xfrm>
              <a:off x="3294063" y="3159125"/>
              <a:ext cx="4032250"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如何制作</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11" name="椭圆 21"/>
            <p:cNvSpPr>
              <a:spLocks noChangeArrowheads="1"/>
            </p:cNvSpPr>
            <p:nvPr/>
          </p:nvSpPr>
          <p:spPr bwMode="auto">
            <a:xfrm>
              <a:off x="2981325" y="3230563"/>
              <a:ext cx="519113" cy="517525"/>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2" name="组合 11"/>
          <p:cNvGrpSpPr/>
          <p:nvPr/>
        </p:nvGrpSpPr>
        <p:grpSpPr>
          <a:xfrm>
            <a:off x="2987675" y="4649849"/>
            <a:ext cx="4344988" cy="696913"/>
            <a:chOff x="2981325" y="4152900"/>
            <a:chExt cx="4344988" cy="696913"/>
          </a:xfrm>
        </p:grpSpPr>
        <p:sp>
          <p:nvSpPr>
            <p:cNvPr id="13" name="TextBox 22"/>
            <p:cNvSpPr>
              <a:spLocks noChangeArrowheads="1"/>
            </p:cNvSpPr>
            <p:nvPr/>
          </p:nvSpPr>
          <p:spPr bwMode="auto">
            <a:xfrm>
              <a:off x="3294063" y="4152900"/>
              <a:ext cx="4032250"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的风格</a:t>
              </a:r>
            </a:p>
          </p:txBody>
        </p:sp>
        <p:sp>
          <p:nvSpPr>
            <p:cNvPr id="14" name="椭圆 23"/>
            <p:cNvSpPr>
              <a:spLocks noChangeArrowheads="1"/>
            </p:cNvSpPr>
            <p:nvPr/>
          </p:nvSpPr>
          <p:spPr bwMode="auto">
            <a:xfrm>
              <a:off x="2981325" y="4222750"/>
              <a:ext cx="519113" cy="519113"/>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15" name="矩形 24"/>
          <p:cNvSpPr>
            <a:spLocks noChangeArrowheads="1"/>
          </p:cNvSpPr>
          <p:nvPr/>
        </p:nvSpPr>
        <p:spPr bwMode="auto">
          <a:xfrm>
            <a:off x="1774825" y="546100"/>
            <a:ext cx="1212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1" dirty="0">
                <a:solidFill>
                  <a:srgbClr val="4F81BD"/>
                </a:solidFill>
                <a:ea typeface="微软雅黑" panose="020B0503020204020204" pitchFamily="34" charset="-122"/>
              </a:rPr>
              <a:t>CONTENTS</a:t>
            </a:r>
            <a:endParaRPr lang="zh-CN" altLang="en-US" sz="1800" b="1" dirty="0">
              <a:solidFill>
                <a:srgbClr val="4F81BD"/>
              </a:solidFill>
            </a:endParaRPr>
          </a:p>
        </p:txBody>
      </p:sp>
      <p:grpSp>
        <p:nvGrpSpPr>
          <p:cNvPr id="17" name="组合 16"/>
          <p:cNvGrpSpPr/>
          <p:nvPr/>
        </p:nvGrpSpPr>
        <p:grpSpPr>
          <a:xfrm>
            <a:off x="151640" y="2513395"/>
            <a:ext cx="1473827" cy="4666576"/>
            <a:chOff x="344823" y="2191424"/>
            <a:chExt cx="1473827" cy="4666576"/>
          </a:xfrm>
        </p:grpSpPr>
        <p:sp>
          <p:nvSpPr>
            <p:cNvPr id="18" name="文本框 17"/>
            <p:cNvSpPr txBox="1"/>
            <p:nvPr/>
          </p:nvSpPr>
          <p:spPr>
            <a:xfrm>
              <a:off x="904250" y="2191424"/>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P</a:t>
              </a:r>
              <a:endParaRPr lang="zh-CN" altLang="en-US" sz="13800" dirty="0">
                <a:latin typeface="Showcard Gothic" panose="04020904020102020604" pitchFamily="82" charset="0"/>
                <a:cs typeface="Segoe UI Black" panose="020B0A02040204020203" pitchFamily="34" charset="0"/>
              </a:endParaRPr>
            </a:p>
          </p:txBody>
        </p:sp>
        <p:sp>
          <p:nvSpPr>
            <p:cNvPr id="19" name="文本框 18"/>
            <p:cNvSpPr txBox="1"/>
            <p:nvPr/>
          </p:nvSpPr>
          <p:spPr>
            <a:xfrm>
              <a:off x="344823" y="3359212"/>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P</a:t>
              </a:r>
              <a:endParaRPr lang="zh-CN" altLang="en-US" sz="13800" dirty="0">
                <a:latin typeface="Showcard Gothic" panose="04020904020102020604" pitchFamily="82" charset="0"/>
                <a:cs typeface="Segoe UI Black" panose="020B0A02040204020203" pitchFamily="34" charset="0"/>
              </a:endParaRPr>
            </a:p>
          </p:txBody>
        </p:sp>
        <p:sp>
          <p:nvSpPr>
            <p:cNvPr id="20" name="文本框 19"/>
            <p:cNvSpPr txBox="1"/>
            <p:nvPr/>
          </p:nvSpPr>
          <p:spPr>
            <a:xfrm>
              <a:off x="860425" y="4642009"/>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T</a:t>
              </a:r>
              <a:endParaRPr lang="zh-CN" altLang="en-US" sz="13800" dirty="0">
                <a:latin typeface="Showcard Gothic" panose="04020904020102020604" pitchFamily="82" charset="0"/>
                <a:cs typeface="Segoe UI Black" panose="020B0A02040204020203" pitchFamily="34" charset="0"/>
              </a:endParaRPr>
            </a:p>
          </p:txBody>
        </p:sp>
      </p:grpSp>
    </p:spTree>
    <p:extLst>
      <p:ext uri="{BB962C8B-B14F-4D97-AF65-F5344CB8AC3E}">
        <p14:creationId xmlns:p14="http://schemas.microsoft.com/office/powerpoint/2010/main" val="39130131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81481E-6 L 0.71563 -0.00301 " pathEditMode="relative" rAng="0" ptsTypes="AA">
                                      <p:cBhvr>
                                        <p:cTn id="6" dur="2000" fill="hold"/>
                                        <p:tgtEl>
                                          <p:spTgt spid="6"/>
                                        </p:tgtEl>
                                        <p:attrNameLst>
                                          <p:attrName>ppt_x</p:attrName>
                                          <p:attrName>ppt_y</p:attrName>
                                        </p:attrNameLst>
                                      </p:cBhvr>
                                      <p:rCtr x="35781" y="-162"/>
                                    </p:animMotion>
                                  </p:childTnLst>
                                </p:cTn>
                              </p:par>
                              <p:par>
                                <p:cTn id="7" presetID="42" presetClass="path" presetSubtype="0" accel="50000" decel="50000" fill="hold" nodeType="withEffect">
                                  <p:stCondLst>
                                    <p:cond delay="250"/>
                                  </p:stCondLst>
                                  <p:childTnLst>
                                    <p:animMotion origin="layout" path="M -1.66667E-6 -2.59259E-6 L 0.71615 -0.00092 " pathEditMode="relative" rAng="0" ptsTypes="AA">
                                      <p:cBhvr>
                                        <p:cTn id="8" dur="2000" fill="hold"/>
                                        <p:tgtEl>
                                          <p:spTgt spid="9"/>
                                        </p:tgtEl>
                                        <p:attrNameLst>
                                          <p:attrName>ppt_x</p:attrName>
                                          <p:attrName>ppt_y</p:attrName>
                                        </p:attrNameLst>
                                      </p:cBhvr>
                                      <p:rCtr x="35799" y="-46"/>
                                    </p:animMotion>
                                  </p:childTnLst>
                                </p:cTn>
                              </p:par>
                              <p:par>
                                <p:cTn id="9" presetID="42" presetClass="path" presetSubtype="0" accel="50000" decel="50000" fill="hold" nodeType="withEffect">
                                  <p:stCondLst>
                                    <p:cond delay="500"/>
                                  </p:stCondLst>
                                  <p:childTnLst>
                                    <p:animMotion origin="layout" path="M -1.66667E-6 1.11022E-16 L 0.71615 0.00116 " pathEditMode="relative" rAng="0" ptsTypes="AA">
                                      <p:cBhvr>
                                        <p:cTn id="10" dur="2000" fill="hold"/>
                                        <p:tgtEl>
                                          <p:spTgt spid="12"/>
                                        </p:tgtEl>
                                        <p:attrNameLst>
                                          <p:attrName>ppt_x</p:attrName>
                                          <p:attrName>ppt_y</p:attrName>
                                        </p:attrNameLst>
                                      </p:cBhvr>
                                      <p:rCtr x="35799" y="46"/>
                                    </p:animMotion>
                                  </p:childTnLst>
                                </p:cTn>
                              </p:par>
                              <p:par>
                                <p:cTn id="11" presetID="42" presetClass="path" presetSubtype="0" accel="50000" decel="50000" fill="hold" nodeType="withEffect">
                                  <p:stCondLst>
                                    <p:cond delay="750"/>
                                  </p:stCondLst>
                                  <p:childTnLst>
                                    <p:animMotion origin="layout" path="M -2.5E-6 7.40741E-7 L -0.05625 0.2493 " pathEditMode="relative" rAng="0" ptsTypes="AA">
                                      <p:cBhvr>
                                        <p:cTn id="12" dur="2000" fill="hold"/>
                                        <p:tgtEl>
                                          <p:spTgt spid="3"/>
                                        </p:tgtEl>
                                        <p:attrNameLst>
                                          <p:attrName>ppt_x</p:attrName>
                                          <p:attrName>ppt_y</p:attrName>
                                        </p:attrNameLst>
                                      </p:cBhvr>
                                      <p:rCtr x="-2812"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69661" y="1739382"/>
            <a:ext cx="3300211" cy="3300211"/>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POINT</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3" name="椭圆 2"/>
          <p:cNvSpPr/>
          <p:nvPr/>
        </p:nvSpPr>
        <p:spPr>
          <a:xfrm>
            <a:off x="1518504" y="1720221"/>
            <a:ext cx="3300211" cy="3300211"/>
          </a:xfrm>
          <a:prstGeom prst="ellipse">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POWER</a:t>
            </a:r>
            <a:endParaRPr lang="zh-CN" altLang="en-US" sz="2800" dirty="0">
              <a:solidFill>
                <a:schemeClr val="accent1">
                  <a:lumMod val="75000"/>
                </a:schemeClr>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 name="矩形 8"/>
          <p:cNvSpPr/>
          <p:nvPr/>
        </p:nvSpPr>
        <p:spPr>
          <a:xfrm>
            <a:off x="5606772" y="2960002"/>
            <a:ext cx="1674254" cy="321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想法的呈现</a:t>
            </a:r>
            <a:endParaRPr lang="zh-CN" altLang="en-US"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5579121" y="3398434"/>
            <a:ext cx="1674254" cy="321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观点的表达</a:t>
            </a:r>
            <a:endParaRPr lang="zh-CN" altLang="en-US"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854283" y="2561387"/>
            <a:ext cx="738664" cy="2478206"/>
          </a:xfrm>
          <a:prstGeom prst="rect">
            <a:avLst/>
          </a:prstGeom>
          <a:noFill/>
        </p:spPr>
        <p:txBody>
          <a:bodyPr vert="eaVert" wrap="square" rtlCol="0">
            <a:spAutoFit/>
          </a:bodyPr>
          <a:lstStyle/>
          <a:p>
            <a:r>
              <a:rPr lang="zh-CN" altLang="en-US" sz="3600" b="1" dirty="0" smtClean="0">
                <a:solidFill>
                  <a:srgbClr val="C00000"/>
                </a:solidFill>
              </a:rPr>
              <a:t>信息传递</a:t>
            </a:r>
            <a:endParaRPr lang="zh-CN" altLang="en-US" sz="3600" b="1" dirty="0">
              <a:solidFill>
                <a:srgbClr val="C00000"/>
              </a:solidFill>
            </a:endParaRPr>
          </a:p>
        </p:txBody>
      </p:sp>
      <p:sp>
        <p:nvSpPr>
          <p:cNvPr id="14" name="矩形 13"/>
          <p:cNvSpPr/>
          <p:nvPr/>
        </p:nvSpPr>
        <p:spPr>
          <a:xfrm>
            <a:off x="5592947" y="3872032"/>
            <a:ext cx="1674254" cy="321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50" dirty="0">
                <a:ln w="0"/>
                <a:solidFill>
                  <a:schemeClr val="tx1">
                    <a:lumMod val="95000"/>
                    <a:lumOff val="5000"/>
                  </a:schemeClr>
                </a:solidFill>
                <a:latin typeface="微软雅黑" panose="020B0503020204020204" pitchFamily="34" charset="-122"/>
                <a:ea typeface="微软雅黑" panose="020B0503020204020204" pitchFamily="34" charset="-122"/>
              </a:rPr>
              <a:t>重点</a:t>
            </a:r>
            <a:r>
              <a:rPr lang="zh-CN" altLang="en-US" sz="2000" spc="50" dirty="0" smtClean="0">
                <a:ln w="0"/>
                <a:solidFill>
                  <a:schemeClr val="tx1">
                    <a:lumMod val="95000"/>
                    <a:lumOff val="5000"/>
                  </a:schemeClr>
                </a:solidFill>
                <a:latin typeface="微软雅黑" panose="020B0503020204020204" pitchFamily="34" charset="-122"/>
                <a:ea typeface="微软雅黑" panose="020B0503020204020204" pitchFamily="34" charset="-122"/>
              </a:rPr>
              <a:t>的凸显</a:t>
            </a:r>
            <a:endParaRPr lang="zh-CN" altLang="en-US" sz="2000" spc="50" dirty="0">
              <a:ln w="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0715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22222E-6 4.81481E-6 L -0.64653 0.00509 " pathEditMode="relative" rAng="0" ptsTypes="AA">
                                      <p:cBhvr>
                                        <p:cTn id="6" dur="2000" fill="hold"/>
                                        <p:tgtEl>
                                          <p:spTgt spid="3"/>
                                        </p:tgtEl>
                                        <p:attrNameLst>
                                          <p:attrName>ppt_x</p:attrName>
                                          <p:attrName>ppt_y</p:attrName>
                                        </p:attrNameLst>
                                      </p:cBhvr>
                                      <p:rCtr x="-32326" y="255"/>
                                    </p:animMotion>
                                  </p:childTnLst>
                                </p:cTn>
                              </p:par>
                              <p:par>
                                <p:cTn id="7" presetID="35" presetClass="path" presetSubtype="0" accel="50000" decel="50000" fill="hold" grpId="0" nodeType="withEffect">
                                  <p:stCondLst>
                                    <p:cond delay="0"/>
                                  </p:stCondLst>
                                  <p:childTnLst>
                                    <p:animMotion origin="layout" path="M 4.16667E-6 -2.96296E-6 L -0.30086 -0.00278 " pathEditMode="relative" rAng="0" ptsTypes="AA">
                                      <p:cBhvr>
                                        <p:cTn id="8" dur="2000" fill="hold"/>
                                        <p:tgtEl>
                                          <p:spTgt spid="2"/>
                                        </p:tgtEl>
                                        <p:attrNameLst>
                                          <p:attrName>ppt_x</p:attrName>
                                          <p:attrName>ppt_y</p:attrName>
                                        </p:attrNameLst>
                                      </p:cBhvr>
                                      <p:rCtr x="-15122" y="69"/>
                                    </p:animMotion>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0"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6702" t="14907" r="16704" b="16560"/>
          <a:stretch/>
        </p:blipFill>
        <p:spPr>
          <a:xfrm>
            <a:off x="1763688" y="544787"/>
            <a:ext cx="5616624" cy="5768425"/>
          </a:xfrm>
          <a:prstGeom prst="rect">
            <a:avLst/>
          </a:prstGeom>
        </p:spPr>
      </p:pic>
    </p:spTree>
    <p:extLst>
      <p:ext uri="{BB962C8B-B14F-4D97-AF65-F5344CB8AC3E}">
        <p14:creationId xmlns:p14="http://schemas.microsoft.com/office/powerpoint/2010/main" val="1719791889"/>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91529" y="1137691"/>
            <a:ext cx="3161416" cy="4724114"/>
            <a:chOff x="875089" y="1127778"/>
            <a:chExt cx="3161416" cy="4724114"/>
          </a:xfrm>
        </p:grpSpPr>
        <p:sp>
          <p:nvSpPr>
            <p:cNvPr id="3" name="文本框 2"/>
            <p:cNvSpPr txBox="1"/>
            <p:nvPr/>
          </p:nvSpPr>
          <p:spPr>
            <a:xfrm>
              <a:off x="904525" y="1127778"/>
              <a:ext cx="2184544" cy="2215991"/>
            </a:xfrm>
            <a:prstGeom prst="rect">
              <a:avLst/>
            </a:prstGeom>
            <a:noFill/>
          </p:spPr>
          <p:txBody>
            <a:bodyPr wrap="square" rtlCol="0">
              <a:spAutoFit/>
            </a:bodyPr>
            <a:lstStyle/>
            <a:p>
              <a:r>
                <a:rPr lang="zh-CN" altLang="en-US" sz="138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3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文本框 3"/>
            <p:cNvSpPr txBox="1"/>
            <p:nvPr/>
          </p:nvSpPr>
          <p:spPr>
            <a:xfrm>
              <a:off x="875089" y="3278133"/>
              <a:ext cx="3161416" cy="1938992"/>
            </a:xfrm>
            <a:prstGeom prst="rect">
              <a:avLst/>
            </a:prstGeom>
            <a:noFill/>
          </p:spPr>
          <p:txBody>
            <a:bodyPr wrap="square" rtlCol="0">
              <a:spAutoFit/>
            </a:bodyPr>
            <a:lstStyle/>
            <a:p>
              <a:pPr>
                <a:lnSpc>
                  <a:spcPct val="150000"/>
                </a:lnSpc>
              </a:pPr>
              <a:r>
                <a:rPr lang="en-US" altLang="zh-CN" sz="2800" b="1" dirty="0" smtClean="0">
                  <a:latin typeface="微软雅黑" panose="020B0503020204020204" pitchFamily="34" charset="-122"/>
                  <a:ea typeface="微软雅黑" panose="020B0503020204020204" pitchFamily="34" charset="-122"/>
                </a:rPr>
                <a:t>Word</a:t>
              </a:r>
              <a:r>
                <a:rPr lang="zh-CN" altLang="en-US" sz="1600" dirty="0" smtClean="0">
                  <a:latin typeface="微软雅黑" panose="020B0503020204020204" pitchFamily="34" charset="-122"/>
                  <a:ea typeface="微软雅黑" panose="020B0503020204020204" pitchFamily="34" charset="-122"/>
                </a:rPr>
                <a:t>中更多是利用</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solidFill>
                    <a:srgbClr val="FF0000"/>
                  </a:solidFill>
                  <a:latin typeface="微软雅黑" panose="020B0503020204020204" pitchFamily="34" charset="-122"/>
                  <a:ea typeface="微软雅黑" panose="020B0503020204020204" pitchFamily="34" charset="-122"/>
                </a:rPr>
                <a:t>垂直思考法</a:t>
              </a:r>
              <a:r>
                <a:rPr lang="zh-CN" altLang="en-US" sz="1600" dirty="0" smtClean="0">
                  <a:latin typeface="微软雅黑" panose="020B0503020204020204" pitchFamily="34" charset="-122"/>
                  <a:ea typeface="微软雅黑" panose="020B0503020204020204" pitchFamily="34" charset="-122"/>
                </a:rPr>
                <a:t>（左脑）</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强调连贯性，总在利用逻辑思维去推导：</a:t>
              </a:r>
              <a:endParaRPr lang="zh-CN" altLang="en-US" sz="16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75089" y="5328672"/>
              <a:ext cx="2880320"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什么是对的</a:t>
              </a:r>
              <a:r>
                <a:rPr lang="zh-CN" altLang="en-US" sz="2800" b="1" dirty="0">
                  <a:latin typeface="微软雅黑" panose="020B0503020204020204" pitchFamily="34" charset="-122"/>
                  <a:ea typeface="微软雅黑" panose="020B0503020204020204" pitchFamily="34" charset="-122"/>
                </a:rPr>
                <a:t>？</a:t>
              </a:r>
            </a:p>
          </p:txBody>
        </p:sp>
      </p:grpSp>
      <p:grpSp>
        <p:nvGrpSpPr>
          <p:cNvPr id="6" name="组合 5"/>
          <p:cNvGrpSpPr/>
          <p:nvPr/>
        </p:nvGrpSpPr>
        <p:grpSpPr>
          <a:xfrm>
            <a:off x="4816989" y="1072055"/>
            <a:ext cx="3409588" cy="4789750"/>
            <a:chOff x="5266868" y="1062142"/>
            <a:chExt cx="3409588" cy="4789750"/>
          </a:xfrm>
        </p:grpSpPr>
        <p:sp>
          <p:nvSpPr>
            <p:cNvPr id="7" name="矩形 6"/>
            <p:cNvSpPr/>
            <p:nvPr/>
          </p:nvSpPr>
          <p:spPr>
            <a:xfrm>
              <a:off x="5783172" y="1062142"/>
              <a:ext cx="1955985" cy="2215991"/>
            </a:xfrm>
            <a:prstGeom prst="rect">
              <a:avLst/>
            </a:prstGeom>
            <a:noFill/>
          </p:spPr>
          <p:txBody>
            <a:bodyPr wrap="none" lIns="91440" tIns="45720" rIns="91440" bIns="45720">
              <a:spAutoFit/>
            </a:bodyPr>
            <a:lstStyle/>
            <a:p>
              <a:r>
                <a:rPr lang="zh-CN" altLang="en-US" sz="13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Unicode MS" panose="020B0604020202020204" pitchFamily="34" charset="-122"/>
                  <a:ea typeface="Arial Unicode MS" panose="020B0604020202020204" pitchFamily="34" charset="-122"/>
                  <a:cs typeface="Arial Unicode MS" panose="020B0604020202020204" pitchFamily="34" charset="-122"/>
                </a:rPr>
                <a:t>！</a:t>
              </a:r>
            </a:p>
          </p:txBody>
        </p:sp>
        <p:sp>
          <p:nvSpPr>
            <p:cNvPr id="8" name="文本框 7"/>
            <p:cNvSpPr txBox="1"/>
            <p:nvPr/>
          </p:nvSpPr>
          <p:spPr>
            <a:xfrm>
              <a:off x="5266868" y="3257088"/>
              <a:ext cx="3168352" cy="1938992"/>
            </a:xfrm>
            <a:prstGeom prst="rect">
              <a:avLst/>
            </a:prstGeom>
            <a:noFill/>
          </p:spPr>
          <p:txBody>
            <a:bodyPr wrap="square" rtlCol="0">
              <a:spAutoFit/>
            </a:bodyPr>
            <a:lstStyle/>
            <a:p>
              <a:pPr>
                <a:lnSpc>
                  <a:spcPct val="150000"/>
                </a:lnSpc>
              </a:pPr>
              <a:r>
                <a:rPr lang="en-US" altLang="zh-CN" sz="2800" b="1" dirty="0" smtClean="0">
                  <a:latin typeface="微软雅黑" panose="020B0503020204020204" pitchFamily="34" charset="-122"/>
                  <a:ea typeface="微软雅黑" panose="020B0503020204020204" pitchFamily="34" charset="-122"/>
                </a:rPr>
                <a:t>PPT</a:t>
              </a:r>
              <a:r>
                <a:rPr lang="zh-CN" altLang="en-US" sz="1600" dirty="0" smtClean="0">
                  <a:latin typeface="微软雅黑" panose="020B0503020204020204" pitchFamily="34" charset="-122"/>
                  <a:ea typeface="微软雅黑" panose="020B0503020204020204" pitchFamily="34" charset="-122"/>
                </a:rPr>
                <a:t>中更多是利用</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水平</a:t>
              </a:r>
              <a:r>
                <a:rPr lang="zh-CN" altLang="en-US" sz="2000" b="1" dirty="0" smtClean="0">
                  <a:solidFill>
                    <a:srgbClr val="FF0000"/>
                  </a:solidFill>
                  <a:latin typeface="微软雅黑" panose="020B0503020204020204" pitchFamily="34" charset="-122"/>
                  <a:ea typeface="微软雅黑" panose="020B0503020204020204" pitchFamily="34" charset="-122"/>
                </a:rPr>
                <a:t>思考法</a:t>
              </a:r>
              <a:r>
                <a:rPr lang="zh-CN" altLang="en-US" sz="1600" dirty="0" smtClean="0">
                  <a:latin typeface="微软雅黑" panose="020B0503020204020204" pitchFamily="34" charset="-122"/>
                  <a:ea typeface="微软雅黑" panose="020B0503020204020204" pitchFamily="34" charset="-122"/>
                </a:rPr>
                <a:t>（右脑）</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富有跳跃性，对要陈述的结论寻找更好的表达方案：</a:t>
              </a:r>
              <a:endParaRPr lang="zh-CN" altLang="en-US" sz="16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292080" y="5328672"/>
              <a:ext cx="3384376"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啊，原来是这样的！</a:t>
              </a:r>
              <a:endParaRPr lang="zh-CN" altLang="en-US" sz="2800" b="1" dirty="0">
                <a:latin typeface="微软雅黑" panose="020B0503020204020204" pitchFamily="34" charset="-122"/>
                <a:ea typeface="微软雅黑" panose="020B0503020204020204" pitchFamily="34" charset="-122"/>
              </a:endParaRPr>
            </a:p>
          </p:txBody>
        </p:sp>
      </p:grpSp>
      <p:sp>
        <p:nvSpPr>
          <p:cNvPr id="10" name="矩形 9"/>
          <p:cNvSpPr/>
          <p:nvPr/>
        </p:nvSpPr>
        <p:spPr>
          <a:xfrm>
            <a:off x="-189187" y="1137690"/>
            <a:ext cx="9569670" cy="5326171"/>
          </a:xfrm>
          <a:prstGeom prst="rect">
            <a:avLst/>
          </a:prstGeom>
          <a:solidFill>
            <a:schemeClr val="bg2">
              <a:lumMod val="1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2800" dirty="0" smtClean="0"/>
              <a:t>PPT</a:t>
            </a:r>
            <a:r>
              <a:rPr lang="zh-CN" altLang="en-US" sz="2800" dirty="0" smtClean="0"/>
              <a:t>没有</a:t>
            </a:r>
            <a:r>
              <a:rPr lang="en-US" altLang="zh-CN" sz="2800" dirty="0" smtClean="0"/>
              <a:t>POINT</a:t>
            </a:r>
            <a:r>
              <a:rPr lang="zh-CN" altLang="en-US" sz="2800" dirty="0" smtClean="0"/>
              <a:t>，并不是真的没有</a:t>
            </a:r>
            <a:r>
              <a:rPr lang="en-US" altLang="zh-CN" sz="2800" dirty="0" smtClean="0"/>
              <a:t>POINT</a:t>
            </a:r>
          </a:p>
          <a:p>
            <a:pPr algn="ctr"/>
            <a:r>
              <a:rPr lang="zh-CN" altLang="en-US" sz="2800" dirty="0" smtClean="0"/>
              <a:t>而是我们的</a:t>
            </a:r>
            <a:r>
              <a:rPr lang="zh-CN" altLang="en-US" sz="5400" b="1" dirty="0" smtClean="0">
                <a:solidFill>
                  <a:srgbClr val="FF9900"/>
                </a:solidFill>
              </a:rPr>
              <a:t>逻辑</a:t>
            </a:r>
            <a:r>
              <a:rPr lang="zh-CN" altLang="en-US" sz="2800" dirty="0" smtClean="0"/>
              <a:t>观众不懂</a:t>
            </a:r>
            <a:endParaRPr lang="en-US" altLang="zh-CN" sz="2800" dirty="0" smtClean="0"/>
          </a:p>
          <a:p>
            <a:pPr algn="ctr"/>
            <a:r>
              <a:rPr lang="zh-CN" altLang="en-US" sz="5400" b="1" dirty="0" smtClean="0">
                <a:solidFill>
                  <a:srgbClr val="FF9900"/>
                </a:solidFill>
              </a:rPr>
              <a:t>受</a:t>
            </a:r>
            <a:r>
              <a:rPr lang="zh-CN" altLang="en-US" sz="5400" b="1" dirty="0">
                <a:solidFill>
                  <a:srgbClr val="FF9900"/>
                </a:solidFill>
              </a:rPr>
              <a:t>众</a:t>
            </a:r>
            <a:r>
              <a:rPr lang="zh-CN" altLang="en-US" sz="2800" dirty="0"/>
              <a:t>永远是最重要</a:t>
            </a:r>
            <a:r>
              <a:rPr lang="zh-CN" altLang="en-US" sz="2800" dirty="0" smtClean="0"/>
              <a:t>的！</a:t>
            </a:r>
            <a:endParaRPr lang="en-US" altLang="zh-CN" sz="2800" dirty="0"/>
          </a:p>
          <a:p>
            <a:pPr algn="ctr"/>
            <a:endParaRPr lang="zh-CN" altLang="en-US" sz="2800" dirty="0"/>
          </a:p>
        </p:txBody>
      </p:sp>
    </p:spTree>
    <p:extLst>
      <p:ext uri="{BB962C8B-B14F-4D97-AF65-F5344CB8AC3E}">
        <p14:creationId xmlns:p14="http://schemas.microsoft.com/office/powerpoint/2010/main" val="20347350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39750" y="28575"/>
            <a:ext cx="35131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smtClean="0">
                <a:solidFill>
                  <a:srgbClr val="A6A6A6"/>
                </a:solidFill>
                <a:latin typeface="微软雅黑" panose="020B0503020204020204" pitchFamily="34" charset="-122"/>
                <a:ea typeface="微软雅黑" panose="020B0503020204020204" pitchFamily="34" charset="-122"/>
              </a:rPr>
              <a:t>[</a:t>
            </a:r>
            <a:r>
              <a:rPr lang="zh-CN" sz="3200" b="1" smtClean="0">
                <a:solidFill>
                  <a:srgbClr val="A6A6A6"/>
                </a:solidFill>
                <a:latin typeface="微软雅黑" panose="020B0503020204020204" pitchFamily="34" charset="-122"/>
                <a:ea typeface="微软雅黑" panose="020B0503020204020204" pitchFamily="34" charset="-122"/>
              </a:rPr>
              <a:t>目录</a:t>
            </a:r>
            <a:r>
              <a:rPr lang="en-US" altLang="zh-CN" sz="3200" b="1" smtClean="0">
                <a:solidFill>
                  <a:srgbClr val="A6A6A6"/>
                </a:solidFill>
                <a:latin typeface="微软雅黑" panose="020B0503020204020204" pitchFamily="34" charset="-122"/>
                <a:ea typeface="微软雅黑" panose="020B0503020204020204" pitchFamily="34" charset="-122"/>
              </a:rPr>
              <a:t>]</a:t>
            </a:r>
            <a:endParaRPr lang="zh-CN" altLang="zh-CN" sz="3200" b="1" smtClean="0">
              <a:solidFill>
                <a:srgbClr val="A6A6A6"/>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5613" y="1668524"/>
            <a:ext cx="4337050" cy="698500"/>
            <a:chOff x="2989263" y="1171575"/>
            <a:chExt cx="4337050" cy="698500"/>
          </a:xfrm>
        </p:grpSpPr>
        <p:sp>
          <p:nvSpPr>
            <p:cNvPr id="4" name="TextBox 16"/>
            <p:cNvSpPr>
              <a:spLocks noChangeArrowheads="1"/>
            </p:cNvSpPr>
            <p:nvPr/>
          </p:nvSpPr>
          <p:spPr bwMode="auto">
            <a:xfrm>
              <a:off x="3302000" y="1171575"/>
              <a:ext cx="4024313" cy="698500"/>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为什么要做</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5" name="椭圆 17"/>
            <p:cNvSpPr>
              <a:spLocks noChangeArrowheads="1"/>
            </p:cNvSpPr>
            <p:nvPr/>
          </p:nvSpPr>
          <p:spPr bwMode="auto">
            <a:xfrm>
              <a:off x="2989263" y="1243013"/>
              <a:ext cx="519112" cy="519112"/>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6" name="组合 5"/>
          <p:cNvGrpSpPr/>
          <p:nvPr/>
        </p:nvGrpSpPr>
        <p:grpSpPr>
          <a:xfrm>
            <a:off x="2995613" y="2662299"/>
            <a:ext cx="4337050" cy="696913"/>
            <a:chOff x="2989263" y="2165350"/>
            <a:chExt cx="4337050" cy="696913"/>
          </a:xfrm>
        </p:grpSpPr>
        <p:sp>
          <p:nvSpPr>
            <p:cNvPr id="7" name="TextBox 18"/>
            <p:cNvSpPr>
              <a:spLocks noChangeArrowheads="1"/>
            </p:cNvSpPr>
            <p:nvPr/>
          </p:nvSpPr>
          <p:spPr bwMode="auto">
            <a:xfrm>
              <a:off x="3302000" y="2165350"/>
              <a:ext cx="4024313"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好的</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应该是怎样的？</a:t>
              </a:r>
            </a:p>
          </p:txBody>
        </p:sp>
        <p:sp>
          <p:nvSpPr>
            <p:cNvPr id="8" name="椭圆 19"/>
            <p:cNvSpPr>
              <a:spLocks noChangeArrowheads="1"/>
            </p:cNvSpPr>
            <p:nvPr/>
          </p:nvSpPr>
          <p:spPr bwMode="auto">
            <a:xfrm>
              <a:off x="2989263" y="2236788"/>
              <a:ext cx="519112" cy="517525"/>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dirty="0"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2800" b="1" dirty="0"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9" name="组合 8"/>
          <p:cNvGrpSpPr/>
          <p:nvPr/>
        </p:nvGrpSpPr>
        <p:grpSpPr>
          <a:xfrm>
            <a:off x="2987675" y="3656074"/>
            <a:ext cx="4344988" cy="696913"/>
            <a:chOff x="2981325" y="3159125"/>
            <a:chExt cx="4344988" cy="696913"/>
          </a:xfrm>
        </p:grpSpPr>
        <p:sp>
          <p:nvSpPr>
            <p:cNvPr id="10" name="TextBox 20"/>
            <p:cNvSpPr>
              <a:spLocks noChangeArrowheads="1"/>
            </p:cNvSpPr>
            <p:nvPr/>
          </p:nvSpPr>
          <p:spPr bwMode="auto">
            <a:xfrm>
              <a:off x="3294063" y="3159125"/>
              <a:ext cx="4032250"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如何制作</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11" name="椭圆 21"/>
            <p:cNvSpPr>
              <a:spLocks noChangeArrowheads="1"/>
            </p:cNvSpPr>
            <p:nvPr/>
          </p:nvSpPr>
          <p:spPr bwMode="auto">
            <a:xfrm>
              <a:off x="2981325" y="3230563"/>
              <a:ext cx="519113" cy="517525"/>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2" name="组合 11"/>
          <p:cNvGrpSpPr/>
          <p:nvPr/>
        </p:nvGrpSpPr>
        <p:grpSpPr>
          <a:xfrm>
            <a:off x="2987675" y="4649849"/>
            <a:ext cx="4344988" cy="696913"/>
            <a:chOff x="2981325" y="4152900"/>
            <a:chExt cx="4344988" cy="696913"/>
          </a:xfrm>
        </p:grpSpPr>
        <p:sp>
          <p:nvSpPr>
            <p:cNvPr id="13" name="TextBox 22"/>
            <p:cNvSpPr>
              <a:spLocks noChangeArrowheads="1"/>
            </p:cNvSpPr>
            <p:nvPr/>
          </p:nvSpPr>
          <p:spPr bwMode="auto">
            <a:xfrm>
              <a:off x="3294063" y="4152900"/>
              <a:ext cx="4032250" cy="696913"/>
            </a:xfrm>
            <a:prstGeom prst="roundRect">
              <a:avLst>
                <a:gd name="adj" fmla="val 8176"/>
              </a:avLst>
            </a:prstGeom>
            <a:noFill/>
            <a:ln w="19050" cmpd="sng">
              <a:solidFill>
                <a:schemeClr val="tx1">
                  <a:lumMod val="65000"/>
                  <a:lumOff val="3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的风格</a:t>
              </a:r>
            </a:p>
          </p:txBody>
        </p:sp>
        <p:sp>
          <p:nvSpPr>
            <p:cNvPr id="14" name="椭圆 23"/>
            <p:cNvSpPr>
              <a:spLocks noChangeArrowheads="1"/>
            </p:cNvSpPr>
            <p:nvPr/>
          </p:nvSpPr>
          <p:spPr bwMode="auto">
            <a:xfrm>
              <a:off x="2981325" y="4222750"/>
              <a:ext cx="519113" cy="519113"/>
            </a:xfrm>
            <a:prstGeom prst="ellipse">
              <a:avLst/>
            </a:prstGeom>
            <a:solidFill>
              <a:schemeClr val="bg1"/>
            </a:solidFill>
            <a:ln w="19050" cmpd="sng">
              <a:solidFill>
                <a:schemeClr val="tx1">
                  <a:lumMod val="65000"/>
                  <a:lumOff val="35000"/>
                </a:schemeClr>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defRPr/>
              </a:pPr>
              <a:r>
                <a:rPr 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2800" b="1" smtClean="0">
                <a:solidFill>
                  <a:schemeClr val="tx1">
                    <a:lumMod val="85000"/>
                    <a:lumOff val="1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15" name="矩形 24"/>
          <p:cNvSpPr>
            <a:spLocks noChangeArrowheads="1"/>
          </p:cNvSpPr>
          <p:nvPr/>
        </p:nvSpPr>
        <p:spPr bwMode="auto">
          <a:xfrm>
            <a:off x="1774825" y="546100"/>
            <a:ext cx="1212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b="1" dirty="0">
                <a:solidFill>
                  <a:srgbClr val="4F81BD"/>
                </a:solidFill>
                <a:ea typeface="微软雅黑" panose="020B0503020204020204" pitchFamily="34" charset="-122"/>
              </a:rPr>
              <a:t>CONTENTS</a:t>
            </a:r>
            <a:endParaRPr lang="zh-CN" altLang="en-US" sz="1800" b="1" dirty="0">
              <a:solidFill>
                <a:srgbClr val="4F81BD"/>
              </a:solidFill>
            </a:endParaRPr>
          </a:p>
        </p:txBody>
      </p:sp>
      <p:grpSp>
        <p:nvGrpSpPr>
          <p:cNvPr id="17" name="组合 16"/>
          <p:cNvGrpSpPr/>
          <p:nvPr/>
        </p:nvGrpSpPr>
        <p:grpSpPr>
          <a:xfrm>
            <a:off x="151640" y="2513395"/>
            <a:ext cx="1473827" cy="4666576"/>
            <a:chOff x="344823" y="2191424"/>
            <a:chExt cx="1473827" cy="4666576"/>
          </a:xfrm>
        </p:grpSpPr>
        <p:sp>
          <p:nvSpPr>
            <p:cNvPr id="18" name="文本框 17"/>
            <p:cNvSpPr txBox="1"/>
            <p:nvPr/>
          </p:nvSpPr>
          <p:spPr>
            <a:xfrm>
              <a:off x="904250" y="2191424"/>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P</a:t>
              </a:r>
              <a:endParaRPr lang="zh-CN" altLang="en-US" sz="13800" dirty="0">
                <a:latin typeface="Showcard Gothic" panose="04020904020102020604" pitchFamily="82" charset="0"/>
                <a:cs typeface="Segoe UI Black" panose="020B0A02040204020203" pitchFamily="34" charset="0"/>
              </a:endParaRPr>
            </a:p>
          </p:txBody>
        </p:sp>
        <p:sp>
          <p:nvSpPr>
            <p:cNvPr id="19" name="文本框 18"/>
            <p:cNvSpPr txBox="1"/>
            <p:nvPr/>
          </p:nvSpPr>
          <p:spPr>
            <a:xfrm>
              <a:off x="344823" y="3359212"/>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P</a:t>
              </a:r>
              <a:endParaRPr lang="zh-CN" altLang="en-US" sz="13800" dirty="0">
                <a:latin typeface="Showcard Gothic" panose="04020904020102020604" pitchFamily="82" charset="0"/>
                <a:cs typeface="Segoe UI Black" panose="020B0A02040204020203" pitchFamily="34" charset="0"/>
              </a:endParaRPr>
            </a:p>
          </p:txBody>
        </p:sp>
        <p:sp>
          <p:nvSpPr>
            <p:cNvPr id="20" name="文本框 19"/>
            <p:cNvSpPr txBox="1"/>
            <p:nvPr/>
          </p:nvSpPr>
          <p:spPr>
            <a:xfrm>
              <a:off x="860425" y="4642009"/>
              <a:ext cx="914400" cy="2215991"/>
            </a:xfrm>
            <a:prstGeom prst="rect">
              <a:avLst/>
            </a:prstGeom>
            <a:noFill/>
          </p:spPr>
          <p:txBody>
            <a:bodyPr wrap="square" rtlCol="0">
              <a:spAutoFit/>
            </a:bodyPr>
            <a:lstStyle/>
            <a:p>
              <a:r>
                <a:rPr lang="en-US" altLang="zh-CN" sz="13800" dirty="0" smtClean="0">
                  <a:latin typeface="Showcard Gothic" panose="04020904020102020604" pitchFamily="82" charset="0"/>
                  <a:ea typeface="Segoe UI Black" panose="020B0A02040204020203" pitchFamily="34" charset="0"/>
                  <a:cs typeface="Segoe UI Black" panose="020B0A02040204020203" pitchFamily="34" charset="0"/>
                </a:rPr>
                <a:t>T</a:t>
              </a:r>
              <a:endParaRPr lang="zh-CN" altLang="en-US" sz="13800" dirty="0">
                <a:latin typeface="Showcard Gothic" panose="04020904020102020604" pitchFamily="82" charset="0"/>
                <a:cs typeface="Segoe UI Black" panose="020B0A02040204020203" pitchFamily="34" charset="0"/>
              </a:endParaRPr>
            </a:p>
          </p:txBody>
        </p:sp>
      </p:grpSp>
    </p:spTree>
    <p:extLst>
      <p:ext uri="{BB962C8B-B14F-4D97-AF65-F5344CB8AC3E}">
        <p14:creationId xmlns:p14="http://schemas.microsoft.com/office/powerpoint/2010/main" val="15066669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05556E-6 -2.96296E-6 L 0.70191 -2.96296E-6 " pathEditMode="relative" rAng="0" ptsTypes="AA">
                                      <p:cBhvr>
                                        <p:cTn id="6" dur="2000" fill="hold"/>
                                        <p:tgtEl>
                                          <p:spTgt spid="3"/>
                                        </p:tgtEl>
                                        <p:attrNameLst>
                                          <p:attrName>ppt_x</p:attrName>
                                          <p:attrName>ppt_y</p:attrName>
                                        </p:attrNameLst>
                                      </p:cBhvr>
                                      <p:rCtr x="35087" y="0"/>
                                    </p:animMotion>
                                  </p:childTnLst>
                                </p:cTn>
                              </p:par>
                              <p:par>
                                <p:cTn id="7" presetID="63" presetClass="path" presetSubtype="0" accel="50000" decel="50000" fill="hold" nodeType="withEffect">
                                  <p:stCondLst>
                                    <p:cond delay="0"/>
                                  </p:stCondLst>
                                  <p:childTnLst>
                                    <p:animMotion origin="layout" path="M 3.05556E-6 1.11111E-6 L 0.68889 1.11111E-6 " pathEditMode="relative" rAng="0" ptsTypes="AA">
                                      <p:cBhvr>
                                        <p:cTn id="8" dur="2000" fill="hold"/>
                                        <p:tgtEl>
                                          <p:spTgt spid="6"/>
                                        </p:tgtEl>
                                        <p:attrNameLst>
                                          <p:attrName>ppt_x</p:attrName>
                                          <p:attrName>ppt_y</p:attrName>
                                        </p:attrNameLst>
                                      </p:cBhvr>
                                      <p:rCtr x="34444" y="0"/>
                                    </p:animMotion>
                                  </p:childTnLst>
                                </p:cTn>
                              </p:par>
                              <p:par>
                                <p:cTn id="9" presetID="63" presetClass="path" presetSubtype="0" accel="50000" decel="50000" fill="hold" nodeType="withEffect">
                                  <p:stCondLst>
                                    <p:cond delay="0"/>
                                  </p:stCondLst>
                                  <p:childTnLst>
                                    <p:animMotion origin="layout" path="M 3.88889E-6 -3.7037E-6 L 0.70816 -3.7037E-6 " pathEditMode="relative" rAng="0" ptsTypes="AA">
                                      <p:cBhvr>
                                        <p:cTn id="10" dur="2000" fill="hold"/>
                                        <p:tgtEl>
                                          <p:spTgt spid="12"/>
                                        </p:tgtEl>
                                        <p:attrNameLst>
                                          <p:attrName>ppt_x</p:attrName>
                                          <p:attrName>ppt_y</p:attrName>
                                        </p:attrNameLst>
                                      </p:cBhvr>
                                      <p:rCtr x="353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线形标注 2(带强调线) 11"/>
          <p:cNvSpPr/>
          <p:nvPr/>
        </p:nvSpPr>
        <p:spPr>
          <a:xfrm flipH="1">
            <a:off x="1358910" y="1571223"/>
            <a:ext cx="1622739" cy="1262130"/>
          </a:xfrm>
          <a:prstGeom prst="accentCallout2">
            <a:avLst>
              <a:gd name="adj1" fmla="val 17468"/>
              <a:gd name="adj2" fmla="val -4432"/>
              <a:gd name="adj3" fmla="val 18750"/>
              <a:gd name="adj4" fmla="val -16667"/>
              <a:gd name="adj5" fmla="val 112500"/>
              <a:gd name="adj6" fmla="val -4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000" b="1" dirty="0" smtClean="0">
                <a:solidFill>
                  <a:schemeClr val="accent3">
                    <a:lumMod val="50000"/>
                  </a:schemeClr>
                </a:solidFill>
              </a:rPr>
              <a:t>了解目的</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分析观众</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确定形式</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确定内容</a:t>
            </a:r>
            <a:endParaRPr lang="en-US" altLang="zh-CN" sz="2000" b="1" dirty="0" smtClean="0">
              <a:solidFill>
                <a:schemeClr val="accent3">
                  <a:lumMod val="50000"/>
                </a:schemeClr>
              </a:solidFill>
            </a:endParaRPr>
          </a:p>
        </p:txBody>
      </p:sp>
      <p:sp>
        <p:nvSpPr>
          <p:cNvPr id="4" name="直角三角形 3"/>
          <p:cNvSpPr/>
          <p:nvPr/>
        </p:nvSpPr>
        <p:spPr>
          <a:xfrm rot="10800000">
            <a:off x="2285116" y="3852930"/>
            <a:ext cx="2524260" cy="1803042"/>
          </a:xfrm>
          <a:prstGeom prst="rtTriangle">
            <a:avLst/>
          </a:prstGeom>
          <a:solidFill>
            <a:srgbClr val="FFCE33"/>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dirty="0"/>
          </a:p>
        </p:txBody>
      </p:sp>
      <p:sp>
        <p:nvSpPr>
          <p:cNvPr id="5" name="直角三角形 4"/>
          <p:cNvSpPr/>
          <p:nvPr/>
        </p:nvSpPr>
        <p:spPr>
          <a:xfrm>
            <a:off x="4966068" y="1893195"/>
            <a:ext cx="2524260" cy="1803042"/>
          </a:xfrm>
          <a:prstGeom prst="rtTriangle">
            <a:avLst/>
          </a:prstGeom>
          <a:solidFill>
            <a:srgbClr val="75B44A"/>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排版</a:t>
            </a:r>
            <a:endParaRPr lang="zh-CN" altLang="en-US" sz="2400" b="1" dirty="0">
              <a:latin typeface="微软雅黑" panose="020B0503020204020204" pitchFamily="34" charset="-122"/>
              <a:ea typeface="微软雅黑" panose="020B0503020204020204" pitchFamily="34" charset="-122"/>
            </a:endParaRPr>
          </a:p>
        </p:txBody>
      </p:sp>
      <p:sp>
        <p:nvSpPr>
          <p:cNvPr id="7" name="直角三角形 6"/>
          <p:cNvSpPr/>
          <p:nvPr/>
        </p:nvSpPr>
        <p:spPr>
          <a:xfrm flipH="1">
            <a:off x="2285116" y="1893195"/>
            <a:ext cx="2524260" cy="1803042"/>
          </a:xfrm>
          <a:prstGeom prst="rtTriangl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构思</a:t>
            </a:r>
            <a:endParaRPr lang="zh-CN" altLang="en-US" sz="2400" b="1" dirty="0">
              <a:latin typeface="微软雅黑" panose="020B0503020204020204" pitchFamily="34" charset="-122"/>
              <a:ea typeface="微软雅黑" panose="020B0503020204020204" pitchFamily="34" charset="-122"/>
            </a:endParaRPr>
          </a:p>
        </p:txBody>
      </p:sp>
      <p:sp>
        <p:nvSpPr>
          <p:cNvPr id="8" name="直角三角形 7"/>
          <p:cNvSpPr/>
          <p:nvPr/>
        </p:nvSpPr>
        <p:spPr>
          <a:xfrm rot="10800000" flipH="1">
            <a:off x="4966068" y="3852930"/>
            <a:ext cx="2524260" cy="1803042"/>
          </a:xfrm>
          <a:prstGeom prst="rtTriangle">
            <a:avLst/>
          </a:prstGeom>
          <a:solidFill>
            <a:srgbClr val="F0975A"/>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 name="文本框 2"/>
          <p:cNvSpPr txBox="1"/>
          <p:nvPr/>
        </p:nvSpPr>
        <p:spPr>
          <a:xfrm>
            <a:off x="3595004" y="4159877"/>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50633" y="4147170"/>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动画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标题 1"/>
          <p:cNvSpPr txBox="1">
            <a:spLocks/>
          </p:cNvSpPr>
          <p:nvPr/>
        </p:nvSpPr>
        <p:spPr bwMode="auto">
          <a:xfrm>
            <a:off x="286453" y="-107058"/>
            <a:ext cx="35131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b="1" dirty="0">
                <a:solidFill>
                  <a:srgbClr val="A6A6A6"/>
                </a:solidFill>
                <a:latin typeface="微软雅黑" panose="020B0503020204020204" pitchFamily="34" charset="-122"/>
                <a:ea typeface="微软雅黑" panose="020B0503020204020204" pitchFamily="34" charset="-122"/>
              </a:rPr>
              <a:t>[</a:t>
            </a:r>
            <a:r>
              <a:rPr lang="en-US" altLang="zh-CN" b="1" dirty="0" smtClean="0">
                <a:solidFill>
                  <a:srgbClr val="A6A6A6"/>
                </a:solidFill>
                <a:latin typeface="微软雅黑" panose="020B0503020204020204" pitchFamily="34" charset="-122"/>
                <a:ea typeface="微软雅黑" panose="020B0503020204020204" pitchFamily="34" charset="-122"/>
              </a:rPr>
              <a:t>03]</a:t>
            </a:r>
            <a:endParaRPr lang="zh-CN" altLang="zh-CN" b="1" dirty="0">
              <a:solidFill>
                <a:srgbClr val="A6A6A6"/>
              </a:solidFill>
              <a:latin typeface="微软雅黑" panose="020B0503020204020204" pitchFamily="34" charset="-122"/>
              <a:ea typeface="微软雅黑" panose="020B0503020204020204" pitchFamily="34" charset="-122"/>
            </a:endParaRPr>
          </a:p>
        </p:txBody>
      </p:sp>
      <p:sp>
        <p:nvSpPr>
          <p:cNvPr id="14" name="矩形 24"/>
          <p:cNvSpPr>
            <a:spLocks noChangeArrowheads="1"/>
          </p:cNvSpPr>
          <p:nvPr/>
        </p:nvSpPr>
        <p:spPr bwMode="auto">
          <a:xfrm>
            <a:off x="1358910" y="238191"/>
            <a:ext cx="2319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如何制作</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47936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50" fill="hold"/>
                                        <p:tgtEl>
                                          <p:spTgt spid="7"/>
                                        </p:tgtEl>
                                        <p:attrNameLst>
                                          <p:attrName>style.visibility</p:attrName>
                                        </p:attrNameLst>
                                      </p:cBhvr>
                                      <p:tavLst>
                                        <p:tav tm="0">
                                          <p:val>
                                            <p:strVal val="hidden"/>
                                          </p:val>
                                        </p:tav>
                                        <p:tav tm="50000">
                                          <p:val>
                                            <p:strVal val="visible"/>
                                          </p:val>
                                        </p:tav>
                                      </p:tavLst>
                                    </p:anim>
                                  </p:childTnLst>
                                </p:cTn>
                              </p:par>
                              <p:par>
                                <p:cTn id="7" presetID="22" presetClass="entr" presetSubtype="2"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right)">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547241" y="3720662"/>
            <a:ext cx="5754414" cy="313733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34852" y="478596"/>
            <a:ext cx="772732" cy="369332"/>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构思</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547241" y="1876624"/>
            <a:ext cx="5064618" cy="1323439"/>
          </a:xfrm>
          <a:prstGeom prst="rect">
            <a:avLst/>
          </a:prstGeom>
          <a:noFill/>
        </p:spPr>
        <p:txBody>
          <a:bodyPr wrap="square" rtlCol="0">
            <a:spAutoFit/>
          </a:bodyPr>
          <a:lstStyle/>
          <a:p>
            <a:r>
              <a:rPr lang="en-US" altLang="zh-CN" sz="4000" b="1" dirty="0" smtClean="0">
                <a:solidFill>
                  <a:schemeClr val="accent3">
                    <a:lumMod val="50000"/>
                  </a:schemeClr>
                </a:solidFill>
              </a:rPr>
              <a:t>STEP1</a:t>
            </a:r>
            <a:r>
              <a:rPr lang="zh-CN" altLang="en-US" sz="4000" b="1" dirty="0" smtClean="0">
                <a:solidFill>
                  <a:schemeClr val="accent3">
                    <a:lumMod val="50000"/>
                  </a:schemeClr>
                </a:solidFill>
              </a:rPr>
              <a:t>：</a:t>
            </a:r>
            <a:endParaRPr lang="en-US" altLang="zh-CN" sz="4000" b="1" dirty="0" smtClean="0">
              <a:solidFill>
                <a:schemeClr val="accent3">
                  <a:lumMod val="50000"/>
                </a:schemeClr>
              </a:solidFill>
            </a:endParaRPr>
          </a:p>
          <a:p>
            <a:r>
              <a:rPr lang="zh-CN" altLang="en-US" sz="4000" b="1" dirty="0" smtClean="0">
                <a:solidFill>
                  <a:schemeClr val="accent3">
                    <a:lumMod val="50000"/>
                  </a:schemeClr>
                </a:solidFill>
              </a:rPr>
              <a:t>了解目的</a:t>
            </a:r>
            <a:r>
              <a:rPr lang="en-US" altLang="zh-CN" sz="4000" b="1" dirty="0" smtClean="0">
                <a:solidFill>
                  <a:schemeClr val="accent3">
                    <a:lumMod val="50000"/>
                  </a:schemeClr>
                </a:solidFill>
              </a:rPr>
              <a:t>&amp;</a:t>
            </a:r>
            <a:r>
              <a:rPr lang="zh-CN" altLang="en-US" sz="4000" b="1" dirty="0" smtClean="0">
                <a:solidFill>
                  <a:schemeClr val="accent3">
                    <a:lumMod val="50000"/>
                  </a:schemeClr>
                </a:solidFill>
              </a:rPr>
              <a:t>分析观众</a:t>
            </a:r>
            <a:endParaRPr lang="zh-CN" altLang="en-US" sz="4000" b="1" dirty="0">
              <a:solidFill>
                <a:schemeClr val="accent3">
                  <a:lumMod val="50000"/>
                </a:schemeClr>
              </a:solidFill>
            </a:endParaRPr>
          </a:p>
        </p:txBody>
      </p:sp>
      <p:sp>
        <p:nvSpPr>
          <p:cNvPr id="8" name="文本框 7"/>
          <p:cNvSpPr txBox="1"/>
          <p:nvPr/>
        </p:nvSpPr>
        <p:spPr>
          <a:xfrm>
            <a:off x="4191348" y="4245071"/>
            <a:ext cx="4076887" cy="1908215"/>
          </a:xfrm>
          <a:prstGeom prst="rect">
            <a:avLst/>
          </a:prstGeom>
          <a:noFill/>
        </p:spPr>
        <p:txBody>
          <a:bodyPr wrap="square" rtlCol="0">
            <a:spAutoFit/>
          </a:bodyPr>
          <a:lstStyle/>
          <a:p>
            <a:r>
              <a:rPr lang="zh-CN" altLang="en-US" sz="2000" dirty="0" smtClean="0"/>
              <a:t>此次的目的在于？</a:t>
            </a:r>
            <a:endParaRPr lang="en-US" altLang="zh-CN" sz="2000" dirty="0" smtClean="0"/>
          </a:p>
          <a:p>
            <a:r>
              <a:rPr lang="zh-CN" altLang="en-US" sz="2000" dirty="0" smtClean="0"/>
              <a:t>对象是？何种场合？</a:t>
            </a:r>
            <a:endParaRPr lang="en-US" altLang="zh-CN" sz="2000" dirty="0" smtClean="0"/>
          </a:p>
          <a:p>
            <a:r>
              <a:rPr lang="zh-CN" altLang="en-US" sz="2000" dirty="0" smtClean="0"/>
              <a:t>何种呈现方式的选择？</a:t>
            </a:r>
            <a:endParaRPr lang="en-US" altLang="zh-CN" sz="2000" dirty="0" smtClean="0"/>
          </a:p>
          <a:p>
            <a:r>
              <a:rPr lang="zh-CN" altLang="en-US" sz="2000" dirty="0" smtClean="0"/>
              <a:t>时间长度？</a:t>
            </a:r>
            <a:endParaRPr lang="en-US" altLang="zh-CN" sz="2000" dirty="0" smtClean="0"/>
          </a:p>
          <a:p>
            <a:r>
              <a:rPr lang="en-US" altLang="zh-CN" sz="2000" dirty="0"/>
              <a:t>……</a:t>
            </a:r>
            <a:endParaRPr lang="en-US" altLang="zh-CN" sz="2000" dirty="0" smtClean="0"/>
          </a:p>
          <a:p>
            <a:endParaRPr lang="en-US" altLang="zh-CN" dirty="0" smtClean="0">
              <a:solidFill>
                <a:schemeClr val="bg1"/>
              </a:solidFill>
            </a:endParaRPr>
          </a:p>
        </p:txBody>
      </p:sp>
    </p:spTree>
    <p:extLst>
      <p:ext uri="{BB962C8B-B14F-4D97-AF65-F5344CB8AC3E}">
        <p14:creationId xmlns:p14="http://schemas.microsoft.com/office/powerpoint/2010/main" val="3148098207"/>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532" y="3720661"/>
            <a:ext cx="2748891" cy="324998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 name="椭圆 5"/>
          <p:cNvSpPr/>
          <p:nvPr/>
        </p:nvSpPr>
        <p:spPr bwMode="auto">
          <a:xfrm>
            <a:off x="3332203" y="1464031"/>
            <a:ext cx="2736304" cy="2736304"/>
          </a:xfrm>
          <a:prstGeom prst="ellipse">
            <a:avLst/>
          </a:prstGeom>
          <a:blipFill dpi="0" rotWithShape="1">
            <a:blip r:embed="rId2"/>
            <a:srcRect/>
            <a:tile tx="-1111250" ty="-215900" sx="100000" sy="100000" flip="none" algn="tl"/>
          </a:blipFill>
          <a:ln w="76200" cap="flat" cmpd="sng" algn="ctr">
            <a:solidFill>
              <a:schemeClr val="tx1">
                <a:lumMod val="75000"/>
                <a:lumOff val="2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椭圆 10"/>
          <p:cNvSpPr/>
          <p:nvPr/>
        </p:nvSpPr>
        <p:spPr bwMode="auto">
          <a:xfrm>
            <a:off x="10548664" y="3140968"/>
            <a:ext cx="2736304" cy="2736304"/>
          </a:xfrm>
          <a:prstGeom prst="ellipse">
            <a:avLst/>
          </a:prstGeom>
          <a:blipFill dpi="0" rotWithShape="1">
            <a:blip r:embed="rId3"/>
            <a:srcRect/>
            <a:tile tx="-95250" ty="114300" sx="99000" sy="100000" flip="none" algn="tl"/>
          </a:blipFill>
          <a:ln w="76200" cap="flat" cmpd="sng" algn="ctr">
            <a:solidFill>
              <a:schemeClr val="tx1">
                <a:lumMod val="75000"/>
                <a:lumOff val="2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文本框 1"/>
          <p:cNvSpPr txBox="1"/>
          <p:nvPr/>
        </p:nvSpPr>
        <p:spPr>
          <a:xfrm>
            <a:off x="2717359" y="2203181"/>
            <a:ext cx="2160240" cy="1200329"/>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产品推广</a:t>
            </a:r>
            <a:endParaRPr lang="en-US" altLang="zh-CN" b="1"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制造悬念</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抛</a:t>
            </a:r>
            <a:r>
              <a:rPr lang="zh-CN" altLang="en-US" dirty="0" smtClean="0">
                <a:latin typeface="微软雅黑" panose="020B0503020204020204" pitchFamily="34" charset="-122"/>
                <a:ea typeface="微软雅黑" panose="020B0503020204020204" pitchFamily="34" charset="-122"/>
              </a:rPr>
              <a:t>出噱头</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制造听众兴奋点</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775332" y="4056010"/>
            <a:ext cx="2304777" cy="1200329"/>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产品介绍</a:t>
            </a:r>
            <a:endParaRPr lang="en-US" altLang="zh-CN" b="1"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解读概念</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挖掘细节</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让观众尽可能了解</a:t>
            </a:r>
            <a:endParaRPr lang="zh-CN" altLang="en-US" dirty="0">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a:off x="4983770" y="2702803"/>
            <a:ext cx="1364974" cy="13252"/>
          </a:xfrm>
          <a:prstGeom prst="straightConnector1">
            <a:avLst/>
          </a:prstGeom>
          <a:ln w="762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758573" y="2451011"/>
            <a:ext cx="1193684" cy="55659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smtClean="0"/>
              <a:t>消费者</a:t>
            </a:r>
            <a:endParaRPr lang="zh-CN" altLang="en-US" b="1" dirty="0"/>
          </a:p>
        </p:txBody>
      </p:sp>
      <p:cxnSp>
        <p:nvCxnSpPr>
          <p:cNvPr id="14" name="直接箭头连接符 13"/>
          <p:cNvCxnSpPr/>
          <p:nvPr/>
        </p:nvCxnSpPr>
        <p:spPr>
          <a:xfrm>
            <a:off x="5027616" y="4616835"/>
            <a:ext cx="1364974" cy="13252"/>
          </a:xfrm>
          <a:prstGeom prst="straightConnector1">
            <a:avLst/>
          </a:prstGeom>
          <a:ln w="762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802419" y="4365043"/>
            <a:ext cx="1193684" cy="55659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smtClean="0"/>
              <a:t>工程师</a:t>
            </a:r>
            <a:endParaRPr lang="zh-CN" altLang="en-US" b="1" dirty="0"/>
          </a:p>
        </p:txBody>
      </p:sp>
    </p:spTree>
    <p:extLst>
      <p:ext uri="{BB962C8B-B14F-4D97-AF65-F5344CB8AC3E}">
        <p14:creationId xmlns:p14="http://schemas.microsoft.com/office/powerpoint/2010/main" val="11278799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2.96296E-6 L -0.34479 0.01297 " pathEditMode="relative" rAng="0" ptsTypes="AA">
                                      <p:cBhvr>
                                        <p:cTn id="6" dur="2000" fill="hold"/>
                                        <p:tgtEl>
                                          <p:spTgt spid="6"/>
                                        </p:tgtEl>
                                        <p:attrNameLst>
                                          <p:attrName>ppt_x</p:attrName>
                                          <p:attrName>ppt_y</p:attrName>
                                        </p:attrNameLst>
                                      </p:cBhvr>
                                      <p:rCtr x="-17240" y="648"/>
                                    </p:animMotion>
                                  </p:childTnLst>
                                </p:cTn>
                              </p:par>
                              <p:par>
                                <p:cTn id="7" presetID="42" presetClass="path" presetSubtype="0" accel="50000" decel="50000" fill="hold" grpId="0" nodeType="withEffect">
                                  <p:stCondLst>
                                    <p:cond delay="0"/>
                                  </p:stCondLst>
                                  <p:childTnLst>
                                    <p:animMotion origin="layout" path="M 5E-6 2.59259E-6 L -0.53542 0.01065 " pathEditMode="relative" rAng="0" ptsTypes="AA">
                                      <p:cBhvr>
                                        <p:cTn id="8" dur="2000" fill="hold"/>
                                        <p:tgtEl>
                                          <p:spTgt spid="11"/>
                                        </p:tgtEl>
                                        <p:attrNameLst>
                                          <p:attrName>ppt_x</p:attrName>
                                          <p:attrName>ppt_y</p:attrName>
                                        </p:attrNameLst>
                                      </p:cBhvr>
                                      <p:rCtr x="-26771" y="532"/>
                                    </p:animMotion>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grpId="1" nodeType="clickEffect">
                                  <p:stCondLst>
                                    <p:cond delay="0"/>
                                  </p:stCondLst>
                                  <p:childTnLst>
                                    <p:animScale>
                                      <p:cBhvr>
                                        <p:cTn id="12" dur="1500" fill="hold"/>
                                        <p:tgtEl>
                                          <p:spTgt spid="11"/>
                                        </p:tgtEl>
                                      </p:cBhvr>
                                      <p:by x="50000" y="50000"/>
                                    </p:animScale>
                                  </p:childTnLst>
                                </p:cTn>
                              </p:par>
                              <p:par>
                                <p:cTn id="13" presetID="6" presetClass="emph" presetSubtype="0" fill="hold" grpId="1" nodeType="withEffect">
                                  <p:stCondLst>
                                    <p:cond delay="200"/>
                                  </p:stCondLst>
                                  <p:childTnLst>
                                    <p:animScale>
                                      <p:cBhvr>
                                        <p:cTn id="14" dur="1500" fill="hold"/>
                                        <p:tgtEl>
                                          <p:spTgt spid="6"/>
                                        </p:tgtEl>
                                      </p:cBhvr>
                                      <p:by x="50000" y="50000"/>
                                    </p:animScale>
                                  </p:childTnLst>
                                </p:cTn>
                              </p:par>
                              <p:par>
                                <p:cTn id="15" presetID="42" presetClass="path" presetSubtype="0" accel="50000" decel="50000" fill="hold" grpId="2" nodeType="withEffect">
                                  <p:stCondLst>
                                    <p:cond delay="0"/>
                                  </p:stCondLst>
                                  <p:childTnLst>
                                    <p:animMotion origin="layout" path="M -0.53542 0.01065 L -1.13386 0.02106 " pathEditMode="relative" rAng="0" ptsTypes="AA">
                                      <p:cBhvr>
                                        <p:cTn id="16" dur="1500" fill="hold"/>
                                        <p:tgtEl>
                                          <p:spTgt spid="11"/>
                                        </p:tgtEl>
                                        <p:attrNameLst>
                                          <p:attrName>ppt_x</p:attrName>
                                          <p:attrName>ppt_y</p:attrName>
                                        </p:attrNameLst>
                                      </p:cBhvr>
                                      <p:rCtr x="-29931" y="509"/>
                                    </p:animMotion>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22" presetClass="entr" presetSubtype="8"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1" grpId="2" animBg="1"/>
      <p:bldP spid="2" grpId="0"/>
      <p:bldP spid="9" grpId="0"/>
      <p:bldP spid="10"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532" y="-173421"/>
            <a:ext cx="2748891" cy="714089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717359" y="443174"/>
            <a:ext cx="5064618" cy="707886"/>
          </a:xfrm>
          <a:prstGeom prst="rect">
            <a:avLst/>
          </a:prstGeom>
          <a:noFill/>
        </p:spPr>
        <p:txBody>
          <a:bodyPr wrap="square" rtlCol="0">
            <a:spAutoFit/>
          </a:bodyPr>
          <a:lstStyle/>
          <a:p>
            <a:r>
              <a:rPr lang="zh-CN" altLang="en-US" sz="4000" b="1" dirty="0" smtClean="0">
                <a:solidFill>
                  <a:schemeClr val="accent3">
                    <a:lumMod val="50000"/>
                  </a:schemeClr>
                </a:solidFill>
              </a:rPr>
              <a:t>了解目的</a:t>
            </a:r>
            <a:r>
              <a:rPr lang="en-US" altLang="zh-CN" sz="4000" b="1" dirty="0" smtClean="0">
                <a:solidFill>
                  <a:schemeClr val="accent3">
                    <a:lumMod val="50000"/>
                  </a:schemeClr>
                </a:solidFill>
              </a:rPr>
              <a:t>&amp;</a:t>
            </a:r>
            <a:r>
              <a:rPr lang="zh-CN" altLang="en-US" sz="4000" b="1" dirty="0" smtClean="0">
                <a:solidFill>
                  <a:schemeClr val="accent3">
                    <a:lumMod val="50000"/>
                  </a:schemeClr>
                </a:solidFill>
              </a:rPr>
              <a:t>分析观众</a:t>
            </a:r>
            <a:endParaRPr lang="zh-CN" altLang="en-US" sz="4000" b="1" dirty="0">
              <a:solidFill>
                <a:schemeClr val="accent3">
                  <a:lumMod val="50000"/>
                </a:schemeClr>
              </a:solidFill>
            </a:endParaRPr>
          </a:p>
        </p:txBody>
      </p:sp>
      <p:sp>
        <p:nvSpPr>
          <p:cNvPr id="9" name="矩形 8"/>
          <p:cNvSpPr/>
          <p:nvPr/>
        </p:nvSpPr>
        <p:spPr>
          <a:xfrm>
            <a:off x="1558343" y="4587679"/>
            <a:ext cx="965915" cy="373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2">
                    <a:lumMod val="10000"/>
                  </a:schemeClr>
                </a:solidFill>
                <a:latin typeface="微软雅黑" panose="020B0503020204020204" pitchFamily="34" charset="-122"/>
                <a:ea typeface="微软雅黑" panose="020B0503020204020204" pitchFamily="34" charset="-122"/>
              </a:rPr>
              <a:t>定基调</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558343" y="5262729"/>
            <a:ext cx="965915" cy="373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2">
                    <a:lumMod val="10000"/>
                  </a:schemeClr>
                </a:solidFill>
                <a:latin typeface="微软雅黑" panose="020B0503020204020204" pitchFamily="34" charset="-122"/>
                <a:ea typeface="微软雅黑" panose="020B0503020204020204" pitchFamily="34" charset="-122"/>
              </a:rPr>
              <a:t>定方向</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1558342" y="5928455"/>
            <a:ext cx="965915" cy="373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2">
                    <a:lumMod val="10000"/>
                  </a:schemeClr>
                </a:solidFill>
                <a:latin typeface="微软雅黑" panose="020B0503020204020204" pitchFamily="34" charset="-122"/>
                <a:ea typeface="微软雅黑" panose="020B0503020204020204" pitchFamily="34" charset="-122"/>
              </a:rPr>
              <a:t>定目标</a:t>
            </a:r>
            <a:endParaRPr lang="zh-CN" altLang="en-US"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059773" y="2298050"/>
            <a:ext cx="2771775" cy="369332"/>
          </a:xfrm>
          <a:prstGeom prst="rect">
            <a:avLst/>
          </a:prstGeom>
          <a:noFill/>
        </p:spPr>
        <p:txBody>
          <a:bodyPr wrap="square" rtlCol="0">
            <a:spAutoFit/>
          </a:bodyPr>
          <a:lstStyle/>
          <a:p>
            <a:r>
              <a:rPr lang="zh-CN" altLang="en-US" dirty="0" smtClean="0">
                <a:latin typeface="幼圆" panose="02010509060101010101" pitchFamily="49" charset="-122"/>
                <a:ea typeface="幼圆" panose="02010509060101010101" pitchFamily="49" charset="-122"/>
              </a:rPr>
              <a:t>商务场合</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稳重、专业</a:t>
            </a:r>
            <a:endParaRPr lang="zh-CN" altLang="en-US" dirty="0">
              <a:latin typeface="幼圆" panose="02010509060101010101" pitchFamily="49" charset="-122"/>
              <a:ea typeface="幼圆" panose="02010509060101010101" pitchFamily="49" charset="-122"/>
            </a:endParaRPr>
          </a:p>
        </p:txBody>
      </p:sp>
      <p:sp>
        <p:nvSpPr>
          <p:cNvPr id="13" name="文本框 12"/>
          <p:cNvSpPr txBox="1"/>
          <p:nvPr/>
        </p:nvSpPr>
        <p:spPr>
          <a:xfrm>
            <a:off x="3059773" y="2824233"/>
            <a:ext cx="3071814" cy="369332"/>
          </a:xfrm>
          <a:prstGeom prst="rect">
            <a:avLst/>
          </a:prstGeom>
          <a:noFill/>
        </p:spPr>
        <p:txBody>
          <a:bodyPr wrap="square" rtlCol="0">
            <a:spAutoFit/>
          </a:bodyPr>
          <a:lstStyle/>
          <a:p>
            <a:r>
              <a:rPr lang="zh-CN" altLang="en-US" dirty="0" smtClean="0">
                <a:latin typeface="幼圆" panose="02010509060101010101" pitchFamily="49" charset="-122"/>
                <a:ea typeface="幼圆" panose="02010509060101010101" pitchFamily="49" charset="-122"/>
              </a:rPr>
              <a:t>市场营销</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炫酷、吸引力</a:t>
            </a:r>
            <a:endParaRPr lang="zh-CN" altLang="en-US" dirty="0">
              <a:latin typeface="幼圆" panose="02010509060101010101" pitchFamily="49" charset="-122"/>
              <a:ea typeface="幼圆" panose="02010509060101010101" pitchFamily="49" charset="-122"/>
            </a:endParaRPr>
          </a:p>
        </p:txBody>
      </p:sp>
      <p:sp>
        <p:nvSpPr>
          <p:cNvPr id="14" name="文本框 13"/>
          <p:cNvSpPr txBox="1"/>
          <p:nvPr/>
        </p:nvSpPr>
        <p:spPr>
          <a:xfrm>
            <a:off x="3059773" y="3342289"/>
            <a:ext cx="3729038" cy="369332"/>
          </a:xfrm>
          <a:prstGeom prst="rect">
            <a:avLst/>
          </a:prstGeom>
          <a:noFill/>
        </p:spPr>
        <p:txBody>
          <a:bodyPr wrap="square" rtlCol="0">
            <a:spAutoFit/>
          </a:bodyPr>
          <a:lstStyle/>
          <a:p>
            <a:r>
              <a:rPr lang="zh-CN" altLang="en-US" dirty="0" smtClean="0">
                <a:latin typeface="幼圆" panose="02010509060101010101" pitchFamily="49" charset="-122"/>
                <a:ea typeface="幼圆" panose="02010509060101010101" pitchFamily="49" charset="-122"/>
              </a:rPr>
              <a:t>工作汇报</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重点突出、易理解</a:t>
            </a:r>
            <a:endParaRPr lang="zh-CN" altLang="en-US" dirty="0">
              <a:latin typeface="幼圆" panose="02010509060101010101" pitchFamily="49" charset="-122"/>
              <a:ea typeface="幼圆" panose="02010509060101010101" pitchFamily="49" charset="-122"/>
            </a:endParaRPr>
          </a:p>
        </p:txBody>
      </p:sp>
      <p:sp>
        <p:nvSpPr>
          <p:cNvPr id="15" name="文本框 14"/>
          <p:cNvSpPr txBox="1"/>
          <p:nvPr/>
        </p:nvSpPr>
        <p:spPr>
          <a:xfrm>
            <a:off x="3059773" y="4547616"/>
            <a:ext cx="3719178" cy="1754326"/>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smtClean="0">
                <a:latin typeface="+mn-ea"/>
              </a:rPr>
              <a:t>根据您所处的场合</a:t>
            </a:r>
            <a:endParaRPr lang="en-US" altLang="zh-CN" sz="2000" b="1" dirty="0" smtClean="0">
              <a:latin typeface="+mn-ea"/>
            </a:endParaRPr>
          </a:p>
          <a:p>
            <a:pPr marL="285750" indent="-285750">
              <a:buFont typeface="Wingdings" panose="05000000000000000000" pitchFamily="2" charset="2"/>
              <a:buChar char="n"/>
            </a:pPr>
            <a:r>
              <a:rPr lang="zh-CN" altLang="en-US" sz="2000" b="1" dirty="0" smtClean="0">
                <a:latin typeface="+mn-ea"/>
              </a:rPr>
              <a:t>所对应的对象</a:t>
            </a:r>
            <a:endParaRPr lang="en-US" altLang="zh-CN" sz="2000" b="1" dirty="0" smtClean="0">
              <a:latin typeface="+mn-ea"/>
            </a:endParaRPr>
          </a:p>
          <a:p>
            <a:pPr marL="285750" indent="-285750">
              <a:buFont typeface="Wingdings" panose="05000000000000000000" pitchFamily="2" charset="2"/>
              <a:buChar char="n"/>
            </a:pPr>
            <a:r>
              <a:rPr lang="zh-CN" altLang="en-US" sz="2000" b="1" dirty="0" smtClean="0">
                <a:latin typeface="+mn-ea"/>
              </a:rPr>
              <a:t>所希望达到的目标</a:t>
            </a:r>
            <a:endParaRPr lang="en-US" altLang="zh-CN" sz="2000" b="1" dirty="0">
              <a:latin typeface="+mn-ea"/>
            </a:endParaRPr>
          </a:p>
          <a:p>
            <a:endParaRPr lang="en-US" altLang="zh-CN" sz="2000" b="1" dirty="0" smtClean="0">
              <a:latin typeface="+mn-ea"/>
            </a:endParaRPr>
          </a:p>
          <a:p>
            <a:r>
              <a:rPr lang="zh-CN" altLang="en-US" sz="2800" b="1" dirty="0" smtClean="0">
                <a:latin typeface="+mn-ea"/>
              </a:rPr>
              <a:t>来确定</a:t>
            </a:r>
            <a:r>
              <a:rPr lang="en-US" altLang="zh-CN" sz="2800" b="1" dirty="0" smtClean="0">
                <a:latin typeface="+mn-ea"/>
              </a:rPr>
              <a:t>PPT</a:t>
            </a:r>
            <a:r>
              <a:rPr lang="zh-CN" altLang="en-US" sz="2800" b="1" dirty="0" smtClean="0">
                <a:latin typeface="+mn-ea"/>
              </a:rPr>
              <a:t>的整体方向</a:t>
            </a:r>
            <a:endParaRPr lang="zh-CN" altLang="en-US" sz="2800" b="1" dirty="0">
              <a:latin typeface="+mn-ea"/>
            </a:endParaRPr>
          </a:p>
        </p:txBody>
      </p:sp>
      <p:sp>
        <p:nvSpPr>
          <p:cNvPr id="2" name="矩形 1"/>
          <p:cNvSpPr/>
          <p:nvPr/>
        </p:nvSpPr>
        <p:spPr>
          <a:xfrm>
            <a:off x="1029268" y="474912"/>
            <a:ext cx="1688091" cy="707886"/>
          </a:xfrm>
          <a:prstGeom prst="rect">
            <a:avLst/>
          </a:prstGeom>
        </p:spPr>
        <p:txBody>
          <a:bodyPr wrap="none">
            <a:spAutoFit/>
          </a:bodyPr>
          <a:lstStyle/>
          <a:p>
            <a:r>
              <a:rPr lang="en-US" altLang="zh-CN" sz="4000" b="1" dirty="0">
                <a:solidFill>
                  <a:schemeClr val="bg1"/>
                </a:solidFill>
              </a:rPr>
              <a:t>STEP1</a:t>
            </a:r>
            <a:r>
              <a:rPr lang="zh-CN" altLang="en-US" b="1" dirty="0">
                <a:solidFill>
                  <a:schemeClr val="bg1"/>
                </a:solidFill>
              </a:rPr>
              <a:t>：</a:t>
            </a:r>
            <a:endParaRPr lang="en-US" altLang="zh-CN" b="1" dirty="0">
              <a:solidFill>
                <a:schemeClr val="bg1"/>
              </a:solidFill>
            </a:endParaRPr>
          </a:p>
        </p:txBody>
      </p:sp>
    </p:spTree>
    <p:extLst>
      <p:ext uri="{BB962C8B-B14F-4D97-AF65-F5344CB8AC3E}">
        <p14:creationId xmlns:p14="http://schemas.microsoft.com/office/powerpoint/2010/main" val="1672997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1532" y="1986980"/>
            <a:ext cx="9355335" cy="206978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1" name="矩形 10"/>
          <p:cNvSpPr/>
          <p:nvPr/>
        </p:nvSpPr>
        <p:spPr>
          <a:xfrm>
            <a:off x="-31532" y="-173421"/>
            <a:ext cx="2748891" cy="7192407"/>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14073" y="1149480"/>
            <a:ext cx="5064618" cy="707886"/>
          </a:xfrm>
          <a:prstGeom prst="rect">
            <a:avLst/>
          </a:prstGeom>
          <a:noFill/>
        </p:spPr>
        <p:txBody>
          <a:bodyPr wrap="square" rtlCol="0">
            <a:spAutoFit/>
          </a:bodyPr>
          <a:lstStyle/>
          <a:p>
            <a:r>
              <a:rPr lang="en-US" altLang="zh-CN" sz="4000" b="1" dirty="0" smtClean="0">
                <a:solidFill>
                  <a:schemeClr val="accent3">
                    <a:lumMod val="50000"/>
                  </a:schemeClr>
                </a:solidFill>
              </a:rPr>
              <a:t>STEP2</a:t>
            </a:r>
            <a:r>
              <a:rPr lang="zh-CN" altLang="en-US" sz="4000" b="1" dirty="0" smtClean="0">
                <a:solidFill>
                  <a:schemeClr val="accent3">
                    <a:lumMod val="50000"/>
                  </a:schemeClr>
                </a:solidFill>
              </a:rPr>
              <a:t>：  确定形式</a:t>
            </a:r>
            <a:endParaRPr lang="zh-CN" altLang="en-US" sz="4000" b="1" dirty="0">
              <a:solidFill>
                <a:schemeClr val="accent3">
                  <a:lumMod val="50000"/>
                </a:schemeClr>
              </a:solidFill>
            </a:endParaRPr>
          </a:p>
        </p:txBody>
      </p:sp>
      <p:sp>
        <p:nvSpPr>
          <p:cNvPr id="8" name="文本框 7"/>
          <p:cNvSpPr txBox="1"/>
          <p:nvPr/>
        </p:nvSpPr>
        <p:spPr>
          <a:xfrm>
            <a:off x="3096258" y="4580866"/>
            <a:ext cx="5224450" cy="1384995"/>
          </a:xfrm>
          <a:prstGeom prst="rect">
            <a:avLst/>
          </a:prstGeom>
          <a:noFill/>
        </p:spPr>
        <p:txBody>
          <a:bodyPr wrap="square" rtlCol="0">
            <a:spAutoFit/>
          </a:bodyPr>
          <a:lstStyle/>
          <a:p>
            <a:r>
              <a:rPr lang="zh-CN" altLang="en-US" sz="2400" dirty="0" smtClean="0"/>
              <a:t>在开始做</a:t>
            </a:r>
            <a:r>
              <a:rPr lang="en-US" altLang="zh-CN" sz="2400" dirty="0" smtClean="0"/>
              <a:t>PPT</a:t>
            </a:r>
            <a:r>
              <a:rPr lang="zh-CN" altLang="en-US" sz="2400" dirty="0" smtClean="0"/>
              <a:t>之前</a:t>
            </a:r>
            <a:endParaRPr lang="en-US" altLang="zh-CN" sz="2400" dirty="0" smtClean="0"/>
          </a:p>
          <a:p>
            <a:r>
              <a:rPr lang="zh-CN" altLang="en-US" sz="2400" dirty="0" smtClean="0"/>
              <a:t>您所希望的最终呈现</a:t>
            </a:r>
            <a:r>
              <a:rPr lang="zh-CN" altLang="en-US" sz="3600" b="1" dirty="0" smtClean="0">
                <a:solidFill>
                  <a:srgbClr val="C00000"/>
                </a:solidFill>
              </a:rPr>
              <a:t>效果</a:t>
            </a:r>
            <a:r>
              <a:rPr lang="zh-CN" altLang="en-US" sz="2400" dirty="0" smtClean="0"/>
              <a:t>是怎样的？</a:t>
            </a:r>
            <a:endParaRPr lang="en-US" altLang="zh-CN" sz="2400" dirty="0" smtClean="0"/>
          </a:p>
          <a:p>
            <a:endParaRPr lang="en-US" altLang="zh-CN" sz="2400" dirty="0"/>
          </a:p>
        </p:txBody>
      </p:sp>
      <p:sp>
        <p:nvSpPr>
          <p:cNvPr id="7" name="椭圆 6"/>
          <p:cNvSpPr/>
          <p:nvPr/>
        </p:nvSpPr>
        <p:spPr>
          <a:xfrm>
            <a:off x="3042574" y="2142091"/>
            <a:ext cx="1764406" cy="1764406"/>
          </a:xfrm>
          <a:prstGeom prst="ellipse">
            <a:avLst/>
          </a:prstGeom>
          <a:blipFill dpi="0" rotWithShape="1">
            <a:blip r:embed="rId2"/>
            <a:srcRect/>
            <a:stretch>
              <a:fillRect l="-28000"/>
            </a:stretch>
          </a:blipFill>
          <a:ln w="57150">
            <a:solidFill>
              <a:srgbClr val="4F81B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053513" y="2190614"/>
            <a:ext cx="1764406" cy="1764406"/>
          </a:xfrm>
          <a:prstGeom prst="ellipse">
            <a:avLst/>
          </a:prstGeom>
          <a:blipFill dpi="0" rotWithShape="1">
            <a:blip r:embed="rId3"/>
            <a:srcRect/>
            <a:stretch>
              <a:fillRect l="-28000" r="-23000"/>
            </a:stretch>
          </a:blipFill>
          <a:ln w="57150">
            <a:solidFill>
              <a:srgbClr val="4F81B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114363" y="2167261"/>
            <a:ext cx="1764406" cy="1764406"/>
          </a:xfrm>
          <a:prstGeom prst="ellipse">
            <a:avLst/>
          </a:prstGeom>
          <a:blipFill dpi="0" rotWithShape="1">
            <a:blip r:embed="rId4"/>
            <a:srcRect/>
            <a:stretch>
              <a:fillRect l="-52000" t="6000" r="3000" b="-8000"/>
            </a:stretch>
          </a:blipFill>
          <a:ln w="57150">
            <a:solidFill>
              <a:srgbClr val="4F81B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14234" y="2150957"/>
            <a:ext cx="4572000" cy="2554545"/>
          </a:xfrm>
          <a:prstGeom prst="rect">
            <a:avLst/>
          </a:prstGeom>
        </p:spPr>
        <p:txBody>
          <a:bodyPr>
            <a:spAutoFit/>
          </a:bodyPr>
          <a:lstStyle/>
          <a:p>
            <a:r>
              <a:rPr lang="zh-CN" altLang="en-US" sz="2000" dirty="0"/>
              <a:t>学术分析？</a:t>
            </a:r>
            <a:endParaRPr lang="en-US" altLang="zh-CN" sz="2000" dirty="0"/>
          </a:p>
          <a:p>
            <a:r>
              <a:rPr lang="zh-CN" altLang="en-US" sz="2000" dirty="0"/>
              <a:t>商业报告？</a:t>
            </a:r>
            <a:endParaRPr lang="en-US" altLang="zh-CN" sz="2000" dirty="0"/>
          </a:p>
          <a:p>
            <a:r>
              <a:rPr lang="zh-CN" altLang="en-US" sz="2000" dirty="0"/>
              <a:t>个人展示？</a:t>
            </a:r>
            <a:endParaRPr lang="en-US" altLang="zh-CN" sz="2000" dirty="0"/>
          </a:p>
          <a:p>
            <a:r>
              <a:rPr lang="zh-CN" altLang="en-US" sz="2000" dirty="0"/>
              <a:t>严肃？</a:t>
            </a:r>
            <a:endParaRPr lang="en-US" altLang="zh-CN" sz="2000" dirty="0"/>
          </a:p>
          <a:p>
            <a:r>
              <a:rPr lang="zh-CN" altLang="en-US" sz="2000" dirty="0"/>
              <a:t>活泼？</a:t>
            </a:r>
            <a:endParaRPr lang="en-US" altLang="zh-CN" sz="2000" dirty="0"/>
          </a:p>
          <a:p>
            <a:r>
              <a:rPr lang="zh-CN" altLang="en-US" sz="2000" dirty="0"/>
              <a:t>卖萌？</a:t>
            </a:r>
            <a:endParaRPr lang="en-US" altLang="zh-CN" sz="2000" dirty="0"/>
          </a:p>
          <a:p>
            <a:r>
              <a:rPr lang="zh-CN" altLang="en-US" sz="2000" dirty="0"/>
              <a:t>耍贱？</a:t>
            </a:r>
            <a:endParaRPr lang="en-US" altLang="zh-CN" sz="2000" dirty="0"/>
          </a:p>
          <a:p>
            <a:r>
              <a:rPr lang="en-US" altLang="zh-CN" sz="2000" dirty="0"/>
              <a:t>…………</a:t>
            </a:r>
          </a:p>
        </p:txBody>
      </p:sp>
    </p:spTree>
    <p:extLst>
      <p:ext uri="{BB962C8B-B14F-4D97-AF65-F5344CB8AC3E}">
        <p14:creationId xmlns:p14="http://schemas.microsoft.com/office/powerpoint/2010/main" val="140679824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9026" y="1986980"/>
            <a:ext cx="9482829" cy="206978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矩形 15"/>
          <p:cNvSpPr/>
          <p:nvPr/>
        </p:nvSpPr>
        <p:spPr>
          <a:xfrm>
            <a:off x="4603531" y="-12256"/>
            <a:ext cx="4540469" cy="6870256"/>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34852" y="478596"/>
            <a:ext cx="772732" cy="369332"/>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构思</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16001" y="1186715"/>
            <a:ext cx="4151048" cy="707886"/>
          </a:xfrm>
          <a:prstGeom prst="rect">
            <a:avLst/>
          </a:prstGeom>
          <a:noFill/>
        </p:spPr>
        <p:txBody>
          <a:bodyPr wrap="square" rtlCol="0">
            <a:spAutoFit/>
          </a:bodyPr>
          <a:lstStyle/>
          <a:p>
            <a:r>
              <a:rPr lang="en-US" altLang="zh-CN" sz="4000" b="1" dirty="0" smtClean="0">
                <a:solidFill>
                  <a:schemeClr val="accent3">
                    <a:lumMod val="50000"/>
                  </a:schemeClr>
                </a:solidFill>
              </a:rPr>
              <a:t>STEP3</a:t>
            </a:r>
            <a:r>
              <a:rPr lang="zh-CN" altLang="en-US" sz="4000" b="1" dirty="0" smtClean="0">
                <a:solidFill>
                  <a:schemeClr val="accent3">
                    <a:lumMod val="50000"/>
                  </a:schemeClr>
                </a:solidFill>
              </a:rPr>
              <a:t>：确定内容</a:t>
            </a:r>
            <a:endParaRPr lang="zh-CN" altLang="en-US" sz="4000" b="1" dirty="0">
              <a:solidFill>
                <a:schemeClr val="accent3">
                  <a:lumMod val="50000"/>
                </a:schemeClr>
              </a:solidFill>
            </a:endParaRPr>
          </a:p>
        </p:txBody>
      </p:sp>
      <p:sp>
        <p:nvSpPr>
          <p:cNvPr id="8" name="文本框 7"/>
          <p:cNvSpPr txBox="1"/>
          <p:nvPr/>
        </p:nvSpPr>
        <p:spPr>
          <a:xfrm>
            <a:off x="5491187" y="2122834"/>
            <a:ext cx="2540358" cy="584775"/>
          </a:xfrm>
          <a:prstGeom prst="rect">
            <a:avLst/>
          </a:prstGeom>
          <a:noFill/>
        </p:spPr>
        <p:txBody>
          <a:bodyPr wrap="square" rtlCol="0">
            <a:spAutoFit/>
          </a:bodyPr>
          <a:lstStyle/>
          <a:p>
            <a:pPr algn="ctr"/>
            <a:r>
              <a:rPr lang="zh-CN" altLang="en-US" sz="3200" b="1" dirty="0" smtClean="0">
                <a:solidFill>
                  <a:schemeClr val="bg1"/>
                </a:solidFill>
                <a:latin typeface="+mj-ea"/>
                <a:ea typeface="+mj-ea"/>
              </a:rPr>
              <a:t>自上而下</a:t>
            </a:r>
            <a:endParaRPr lang="en-US" altLang="zh-CN" sz="3200" b="1" dirty="0" smtClean="0">
              <a:solidFill>
                <a:schemeClr val="bg1"/>
              </a:solidFill>
              <a:latin typeface="+mj-ea"/>
              <a:ea typeface="+mj-ea"/>
            </a:endParaRPr>
          </a:p>
        </p:txBody>
      </p:sp>
      <p:sp>
        <p:nvSpPr>
          <p:cNvPr id="9" name="文本框 8"/>
          <p:cNvSpPr txBox="1"/>
          <p:nvPr/>
        </p:nvSpPr>
        <p:spPr>
          <a:xfrm>
            <a:off x="5491187" y="3864425"/>
            <a:ext cx="2540358" cy="584775"/>
          </a:xfrm>
          <a:prstGeom prst="rect">
            <a:avLst/>
          </a:prstGeom>
          <a:noFill/>
        </p:spPr>
        <p:txBody>
          <a:bodyPr wrap="square" rtlCol="0">
            <a:spAutoFit/>
          </a:bodyPr>
          <a:lstStyle/>
          <a:p>
            <a:pPr algn="ctr"/>
            <a:r>
              <a:rPr lang="zh-CN" altLang="en-US" sz="3200" b="1" dirty="0" smtClean="0">
                <a:solidFill>
                  <a:schemeClr val="bg1"/>
                </a:solidFill>
                <a:latin typeface="+mj-ea"/>
                <a:ea typeface="+mj-ea"/>
              </a:rPr>
              <a:t>自下而上</a:t>
            </a:r>
            <a:endParaRPr lang="en-US" altLang="zh-CN" sz="2400" b="1" dirty="0" smtClean="0">
              <a:solidFill>
                <a:schemeClr val="bg1"/>
              </a:solidFill>
              <a:latin typeface="+mj-ea"/>
              <a:ea typeface="+mj-ea"/>
            </a:endParaRPr>
          </a:p>
        </p:txBody>
      </p:sp>
      <p:sp>
        <p:nvSpPr>
          <p:cNvPr id="10" name="文本框 9"/>
          <p:cNvSpPr txBox="1"/>
          <p:nvPr/>
        </p:nvSpPr>
        <p:spPr>
          <a:xfrm>
            <a:off x="5014351" y="2843463"/>
            <a:ext cx="3872486" cy="461665"/>
          </a:xfrm>
          <a:prstGeom prst="rect">
            <a:avLst/>
          </a:prstGeom>
          <a:noFill/>
        </p:spPr>
        <p:txBody>
          <a:bodyPr wrap="square" rtlCol="0">
            <a:spAutoFit/>
          </a:bodyPr>
          <a:lstStyle/>
          <a:p>
            <a:pPr algn="ctr"/>
            <a:r>
              <a:rPr lang="zh-CN" altLang="en-US" sz="2400" b="1" dirty="0" smtClean="0">
                <a:solidFill>
                  <a:schemeClr val="tx1">
                    <a:lumMod val="95000"/>
                    <a:lumOff val="5000"/>
                  </a:schemeClr>
                </a:solidFill>
                <a:latin typeface="幼圆" panose="02010509060101010101" pitchFamily="49" charset="-122"/>
                <a:ea typeface="幼圆" panose="02010509060101010101" pitchFamily="49" charset="-122"/>
              </a:rPr>
              <a:t>假如你对业务非常熟悉</a:t>
            </a:r>
            <a:r>
              <a:rPr lang="en-US" altLang="zh-CN" sz="2400" b="1" dirty="0" smtClean="0">
                <a:solidFill>
                  <a:schemeClr val="tx1">
                    <a:lumMod val="95000"/>
                    <a:lumOff val="5000"/>
                  </a:schemeClr>
                </a:solidFill>
                <a:latin typeface="幼圆" panose="02010509060101010101" pitchFamily="49" charset="-122"/>
                <a:ea typeface="幼圆" panose="02010509060101010101" pitchFamily="49" charset="-122"/>
              </a:rPr>
              <a:t>……</a:t>
            </a:r>
          </a:p>
        </p:txBody>
      </p:sp>
      <p:sp>
        <p:nvSpPr>
          <p:cNvPr id="13" name="文本框 12"/>
          <p:cNvSpPr txBox="1"/>
          <p:nvPr/>
        </p:nvSpPr>
        <p:spPr>
          <a:xfrm>
            <a:off x="437591" y="2267703"/>
            <a:ext cx="3325971" cy="830997"/>
          </a:xfrm>
          <a:prstGeom prst="rect">
            <a:avLst/>
          </a:prstGeom>
          <a:noFill/>
        </p:spPr>
        <p:txBody>
          <a:bodyPr wrap="square" rtlCol="0">
            <a:spAutoFit/>
          </a:bodyPr>
          <a:lstStyle/>
          <a:p>
            <a:r>
              <a:rPr lang="zh-CN" altLang="en-US" sz="2400" dirty="0" smtClean="0">
                <a:solidFill>
                  <a:schemeClr val="tx2">
                    <a:lumMod val="50000"/>
                  </a:schemeClr>
                </a:solidFill>
              </a:rPr>
              <a:t>动手做</a:t>
            </a:r>
            <a:r>
              <a:rPr lang="en-US" altLang="zh-CN" sz="2400" dirty="0" smtClean="0">
                <a:solidFill>
                  <a:schemeClr val="tx2">
                    <a:lumMod val="50000"/>
                  </a:schemeClr>
                </a:solidFill>
              </a:rPr>
              <a:t>PPT</a:t>
            </a:r>
            <a:r>
              <a:rPr lang="zh-CN" altLang="en-US" sz="2400" dirty="0" smtClean="0">
                <a:solidFill>
                  <a:schemeClr val="tx2">
                    <a:lumMod val="50000"/>
                  </a:schemeClr>
                </a:solidFill>
              </a:rPr>
              <a:t>之前，需先拟定</a:t>
            </a:r>
            <a:r>
              <a:rPr lang="en-US" altLang="zh-CN" sz="2400" dirty="0" smtClean="0">
                <a:solidFill>
                  <a:schemeClr val="tx2">
                    <a:lumMod val="50000"/>
                  </a:schemeClr>
                </a:solidFill>
              </a:rPr>
              <a:t>PPT</a:t>
            </a:r>
            <a:r>
              <a:rPr lang="zh-CN" altLang="en-US" sz="2400" dirty="0" smtClean="0">
                <a:solidFill>
                  <a:schemeClr val="tx2">
                    <a:lumMod val="50000"/>
                  </a:schemeClr>
                </a:solidFill>
              </a:rPr>
              <a:t>的大致内容</a:t>
            </a:r>
            <a:endParaRPr lang="zh-CN" altLang="en-US" sz="2400" dirty="0">
              <a:solidFill>
                <a:schemeClr val="tx2">
                  <a:lumMod val="50000"/>
                </a:schemeClr>
              </a:solidFill>
            </a:endParaRPr>
          </a:p>
        </p:txBody>
      </p:sp>
      <p:sp>
        <p:nvSpPr>
          <p:cNvPr id="24" name="文本框 23"/>
          <p:cNvSpPr txBox="1"/>
          <p:nvPr/>
        </p:nvSpPr>
        <p:spPr>
          <a:xfrm>
            <a:off x="-1854556" y="4671601"/>
            <a:ext cx="2464694" cy="646331"/>
          </a:xfrm>
          <a:prstGeom prst="rect">
            <a:avLst/>
          </a:prstGeom>
          <a:noFill/>
        </p:spPr>
        <p:txBody>
          <a:bodyPr wrap="square" rtlCol="0">
            <a:spAutoFit/>
          </a:bodyPr>
          <a:lstStyle/>
          <a:p>
            <a:pPr algn="ctr"/>
            <a:r>
              <a:rPr lang="zh-CN" altLang="en-US" dirty="0" smtClean="0">
                <a:solidFill>
                  <a:schemeClr val="bg1"/>
                </a:solidFill>
              </a:rPr>
              <a:t>先把握结构和脉络</a:t>
            </a:r>
            <a:endParaRPr lang="en-US" altLang="zh-CN" dirty="0" smtClean="0">
              <a:solidFill>
                <a:schemeClr val="bg1"/>
              </a:solidFill>
            </a:endParaRPr>
          </a:p>
          <a:p>
            <a:pPr algn="ctr"/>
            <a:r>
              <a:rPr lang="zh-CN" altLang="en-US" dirty="0" smtClean="0">
                <a:solidFill>
                  <a:schemeClr val="bg1"/>
                </a:solidFill>
              </a:rPr>
              <a:t>再慢慢填充内容</a:t>
            </a:r>
            <a:endParaRPr lang="zh-CN" altLang="en-US" dirty="0">
              <a:solidFill>
                <a:schemeClr val="bg1"/>
              </a:solidFill>
            </a:endParaRPr>
          </a:p>
        </p:txBody>
      </p:sp>
      <p:sp>
        <p:nvSpPr>
          <p:cNvPr id="15" name="文本框 14"/>
          <p:cNvSpPr txBox="1"/>
          <p:nvPr/>
        </p:nvSpPr>
        <p:spPr>
          <a:xfrm>
            <a:off x="4903989" y="4560729"/>
            <a:ext cx="3872486" cy="461665"/>
          </a:xfrm>
          <a:prstGeom prst="rect">
            <a:avLst/>
          </a:prstGeom>
          <a:noFill/>
        </p:spPr>
        <p:txBody>
          <a:bodyPr wrap="square" rtlCol="0">
            <a:spAutoFit/>
          </a:bodyPr>
          <a:lstStyle/>
          <a:p>
            <a:pPr algn="ctr"/>
            <a:r>
              <a:rPr lang="zh-CN" altLang="en-US" sz="2400" b="1" dirty="0" smtClean="0">
                <a:solidFill>
                  <a:schemeClr val="tx1">
                    <a:lumMod val="95000"/>
                    <a:lumOff val="5000"/>
                  </a:schemeClr>
                </a:solidFill>
                <a:latin typeface="幼圆" panose="02010509060101010101" pitchFamily="49" charset="-122"/>
                <a:ea typeface="幼圆" panose="02010509060101010101" pitchFamily="49" charset="-122"/>
              </a:rPr>
              <a:t>假如你对业务并熟悉</a:t>
            </a:r>
            <a:r>
              <a:rPr lang="en-US" altLang="zh-CN" sz="2400" b="1" dirty="0" smtClean="0">
                <a:solidFill>
                  <a:schemeClr val="tx1">
                    <a:lumMod val="95000"/>
                    <a:lumOff val="5000"/>
                  </a:schemeClr>
                </a:solidFill>
                <a:latin typeface="幼圆" panose="02010509060101010101" pitchFamily="49" charset="-122"/>
                <a:ea typeface="幼圆" panose="02010509060101010101" pitchFamily="49" charset="-122"/>
              </a:rPr>
              <a:t>……</a:t>
            </a:r>
          </a:p>
        </p:txBody>
      </p:sp>
    </p:spTree>
    <p:extLst>
      <p:ext uri="{BB962C8B-B14F-4D97-AF65-F5344CB8AC3E}">
        <p14:creationId xmlns:p14="http://schemas.microsoft.com/office/powerpoint/2010/main" val="2730925096"/>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2657475" y="2838450"/>
            <a:ext cx="3744913"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hangingPunct="1">
              <a:defRPr/>
            </a:pPr>
            <a:r>
              <a:rPr lang="zh-CN" altLang="en-US" sz="7200" b="1" dirty="0" smtClean="0">
                <a:solidFill>
                  <a:schemeClr val="tx1">
                    <a:lumMod val="95000"/>
                    <a:lumOff val="5000"/>
                  </a:schemeClr>
                </a:solidFill>
                <a:latin typeface="微软雅黑" panose="020B0503020204020204" pitchFamily="34" charset="-122"/>
                <a:ea typeface="微软雅黑" panose="020B0503020204020204" pitchFamily="34" charset="-122"/>
              </a:rPr>
              <a:t>测     试</a:t>
            </a:r>
          </a:p>
        </p:txBody>
      </p:sp>
      <p:sp>
        <p:nvSpPr>
          <p:cNvPr id="3" name="标题 1"/>
          <p:cNvSpPr txBox="1">
            <a:spLocks/>
          </p:cNvSpPr>
          <p:nvPr/>
        </p:nvSpPr>
        <p:spPr bwMode="auto">
          <a:xfrm>
            <a:off x="2627313" y="2632075"/>
            <a:ext cx="458628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hangingPunct="1">
              <a:buFont typeface="Arial" panose="020B0604020202020204" pitchFamily="34" charset="0"/>
              <a:buNone/>
              <a:defRPr/>
            </a:pPr>
            <a:r>
              <a:rPr lang="en-US" altLang="zh-CN" sz="7200" dirty="0" err="1" smtClean="0">
                <a:solidFill>
                  <a:schemeClr val="tx1">
                    <a:lumMod val="95000"/>
                    <a:lumOff val="5000"/>
                  </a:schemeClr>
                </a:solidFill>
              </a:rPr>
              <a:t>cè</a:t>
            </a:r>
            <a:r>
              <a:rPr lang="en-US" altLang="zh-CN" sz="7200" dirty="0" smtClean="0">
                <a:solidFill>
                  <a:schemeClr val="tx1">
                    <a:lumMod val="95000"/>
                    <a:lumOff val="5000"/>
                  </a:schemeClr>
                </a:solidFill>
              </a:rPr>
              <a:t>       </a:t>
            </a:r>
            <a:r>
              <a:rPr lang="en-US" altLang="zh-CN" sz="7200" dirty="0" err="1" smtClean="0">
                <a:solidFill>
                  <a:schemeClr val="tx1">
                    <a:lumMod val="95000"/>
                    <a:lumOff val="5000"/>
                  </a:schemeClr>
                </a:solidFill>
              </a:rPr>
              <a:t>shì</a:t>
            </a:r>
            <a:endParaRPr lang="zh-CN" altLang="en-US" sz="72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l" eaLnBrk="1" hangingPunct="1">
              <a:defRPr/>
            </a:pPr>
            <a:endParaRPr lang="zh-CN" altLang="en-US" sz="7200" b="1"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131015"/>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03531" y="-12256"/>
            <a:ext cx="4540469" cy="6870256"/>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99" y="1926834"/>
            <a:ext cx="3785724" cy="2842260"/>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449" y="1926834"/>
            <a:ext cx="3736427" cy="2805248"/>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sp>
        <p:nvSpPr>
          <p:cNvPr id="6" name="文本框 5"/>
          <p:cNvSpPr txBox="1"/>
          <p:nvPr/>
        </p:nvSpPr>
        <p:spPr>
          <a:xfrm>
            <a:off x="5559483" y="924654"/>
            <a:ext cx="2540358" cy="584775"/>
          </a:xfrm>
          <a:prstGeom prst="rect">
            <a:avLst/>
          </a:prstGeom>
          <a:noFill/>
        </p:spPr>
        <p:txBody>
          <a:bodyPr wrap="square" rtlCol="0">
            <a:spAutoFit/>
          </a:bodyPr>
          <a:lstStyle/>
          <a:p>
            <a:pPr algn="ctr"/>
            <a:r>
              <a:rPr lang="zh-CN" altLang="en-US" sz="3200" b="1" dirty="0" smtClean="0">
                <a:solidFill>
                  <a:schemeClr val="bg1"/>
                </a:solidFill>
                <a:latin typeface="+mj-ea"/>
                <a:ea typeface="+mj-ea"/>
              </a:rPr>
              <a:t>自上而下</a:t>
            </a:r>
            <a:endParaRPr lang="en-US" altLang="zh-CN" sz="3200" b="1" dirty="0" smtClean="0">
              <a:solidFill>
                <a:schemeClr val="bg1"/>
              </a:solidFill>
              <a:latin typeface="+mj-ea"/>
              <a:ea typeface="+mj-ea"/>
            </a:endParaRPr>
          </a:p>
        </p:txBody>
      </p:sp>
      <p:sp>
        <p:nvSpPr>
          <p:cNvPr id="8" name="文本框 7"/>
          <p:cNvSpPr txBox="1"/>
          <p:nvPr/>
        </p:nvSpPr>
        <p:spPr>
          <a:xfrm>
            <a:off x="5249917" y="5379542"/>
            <a:ext cx="3447959" cy="830997"/>
          </a:xfrm>
          <a:prstGeom prst="rect">
            <a:avLst/>
          </a:prstGeom>
          <a:noFill/>
        </p:spPr>
        <p:txBody>
          <a:bodyPr wrap="square" rtlCol="0">
            <a:spAutoFit/>
          </a:bodyPr>
          <a:lstStyle/>
          <a:p>
            <a:r>
              <a:rPr lang="zh-CN" altLang="en-US" sz="2400" dirty="0"/>
              <a:t>先</a:t>
            </a:r>
            <a:r>
              <a:rPr lang="zh-CN" altLang="en-US" sz="2400" dirty="0" smtClean="0"/>
              <a:t>把握主要结构</a:t>
            </a:r>
            <a:r>
              <a:rPr lang="zh-CN" altLang="en-US" sz="2400" dirty="0"/>
              <a:t>和骨</a:t>
            </a:r>
            <a:r>
              <a:rPr lang="zh-CN" altLang="en-US" sz="2400" dirty="0" smtClean="0"/>
              <a:t>脉</a:t>
            </a:r>
            <a:endParaRPr lang="en-US" altLang="zh-CN" sz="2400" dirty="0" smtClean="0"/>
          </a:p>
          <a:p>
            <a:r>
              <a:rPr lang="zh-CN" altLang="en-US" sz="2400" dirty="0" smtClean="0"/>
              <a:t>再慢慢丰满内容及细节</a:t>
            </a:r>
            <a:endParaRPr lang="zh-CN" altLang="en-US" sz="2400" dirty="0"/>
          </a:p>
        </p:txBody>
      </p:sp>
    </p:spTree>
    <p:extLst>
      <p:ext uri="{BB962C8B-B14F-4D97-AF65-F5344CB8AC3E}">
        <p14:creationId xmlns:p14="http://schemas.microsoft.com/office/powerpoint/2010/main" val="191215944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4603531" y="-12256"/>
            <a:ext cx="4540469" cy="886033"/>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 name="矩形 1"/>
          <p:cNvSpPr/>
          <p:nvPr/>
        </p:nvSpPr>
        <p:spPr>
          <a:xfrm>
            <a:off x="-119888" y="855762"/>
            <a:ext cx="4719049" cy="1026814"/>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403938" y="205280"/>
            <a:ext cx="2540358" cy="584775"/>
          </a:xfrm>
          <a:prstGeom prst="rect">
            <a:avLst/>
          </a:prstGeom>
          <a:noFill/>
        </p:spPr>
        <p:txBody>
          <a:bodyPr wrap="square" rtlCol="0">
            <a:spAutoFit/>
          </a:bodyPr>
          <a:lstStyle/>
          <a:p>
            <a:pPr algn="ctr"/>
            <a:r>
              <a:rPr lang="zh-CN" altLang="en-US" sz="3200" b="1" dirty="0" smtClean="0">
                <a:solidFill>
                  <a:schemeClr val="bg1"/>
                </a:solidFill>
                <a:latin typeface="+mj-ea"/>
                <a:ea typeface="+mj-ea"/>
              </a:rPr>
              <a:t>自下而上</a:t>
            </a:r>
            <a:endParaRPr lang="en-US" altLang="zh-CN" sz="3200" b="1" dirty="0" smtClean="0">
              <a:solidFill>
                <a:schemeClr val="bg1"/>
              </a:solidFill>
              <a:latin typeface="+mj-ea"/>
              <a:ea typeface="+mj-ea"/>
            </a:endParaRPr>
          </a:p>
        </p:txBody>
      </p:sp>
      <p:sp>
        <p:nvSpPr>
          <p:cNvPr id="8" name="文本框 7"/>
          <p:cNvSpPr txBox="1"/>
          <p:nvPr/>
        </p:nvSpPr>
        <p:spPr>
          <a:xfrm>
            <a:off x="337783" y="1039880"/>
            <a:ext cx="4194883" cy="707886"/>
          </a:xfrm>
          <a:prstGeom prst="rect">
            <a:avLst/>
          </a:prstGeom>
          <a:noFill/>
        </p:spPr>
        <p:txBody>
          <a:bodyPr wrap="square" rtlCol="0">
            <a:spAutoFit/>
          </a:bodyPr>
          <a:lstStyle/>
          <a:p>
            <a:r>
              <a:rPr lang="zh-CN" altLang="en-US" sz="2000" dirty="0" smtClean="0"/>
              <a:t>可先搜集相关材料</a:t>
            </a:r>
            <a:endParaRPr lang="en-US" altLang="zh-CN" sz="2000" dirty="0" smtClean="0"/>
          </a:p>
          <a:p>
            <a:r>
              <a:rPr lang="zh-CN" altLang="en-US" sz="2000" dirty="0" smtClean="0"/>
              <a:t>根据收集结果逐步搭建起整体框架</a:t>
            </a:r>
            <a:endParaRPr lang="zh-CN" altLang="en-US" sz="2000" dirty="0"/>
          </a:p>
        </p:txBody>
      </p:sp>
      <p:cxnSp>
        <p:nvCxnSpPr>
          <p:cNvPr id="9" name="直接连接符 8"/>
          <p:cNvCxnSpPr/>
          <p:nvPr/>
        </p:nvCxnSpPr>
        <p:spPr bwMode="auto">
          <a:xfrm flipH="1">
            <a:off x="2457161" y="4558899"/>
            <a:ext cx="622654" cy="548342"/>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bwMode="auto">
          <a:xfrm>
            <a:off x="3026424" y="4558899"/>
            <a:ext cx="652677" cy="548342"/>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bwMode="auto">
          <a:xfrm>
            <a:off x="3036612" y="4555599"/>
            <a:ext cx="6252" cy="577200"/>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2" name="直接连接符 11"/>
          <p:cNvCxnSpPr>
            <a:endCxn id="28" idx="0"/>
          </p:cNvCxnSpPr>
          <p:nvPr/>
        </p:nvCxnSpPr>
        <p:spPr bwMode="auto">
          <a:xfrm flipH="1">
            <a:off x="1878064" y="5500517"/>
            <a:ext cx="405054" cy="552393"/>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bwMode="auto">
          <a:xfrm>
            <a:off x="6548335" y="5441822"/>
            <a:ext cx="0" cy="730693"/>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4" name="直接连接符 13"/>
          <p:cNvCxnSpPr/>
          <p:nvPr/>
        </p:nvCxnSpPr>
        <p:spPr bwMode="auto">
          <a:xfrm>
            <a:off x="7116442" y="5455188"/>
            <a:ext cx="196847" cy="633518"/>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5" name="直接连接符 14"/>
          <p:cNvCxnSpPr/>
          <p:nvPr/>
        </p:nvCxnSpPr>
        <p:spPr bwMode="auto">
          <a:xfrm flipH="1">
            <a:off x="5220896" y="1555022"/>
            <a:ext cx="381394" cy="617423"/>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6" name="直接连接符 15"/>
          <p:cNvCxnSpPr>
            <a:endCxn id="45" idx="1"/>
          </p:cNvCxnSpPr>
          <p:nvPr/>
        </p:nvCxnSpPr>
        <p:spPr bwMode="auto">
          <a:xfrm>
            <a:off x="5530281" y="1548356"/>
            <a:ext cx="319885" cy="591669"/>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bwMode="auto">
          <a:xfrm>
            <a:off x="5991966" y="2408883"/>
            <a:ext cx="0" cy="681793"/>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18" name="椭圆 17"/>
          <p:cNvSpPr/>
          <p:nvPr/>
        </p:nvSpPr>
        <p:spPr bwMode="auto">
          <a:xfrm>
            <a:off x="5326216" y="1243837"/>
            <a:ext cx="399634" cy="403134"/>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圆角矩形 18"/>
          <p:cNvSpPr/>
          <p:nvPr/>
        </p:nvSpPr>
        <p:spPr bwMode="auto">
          <a:xfrm>
            <a:off x="4911847" y="2082939"/>
            <a:ext cx="399184" cy="402680"/>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椭圆 19"/>
          <p:cNvSpPr/>
          <p:nvPr/>
        </p:nvSpPr>
        <p:spPr bwMode="auto">
          <a:xfrm>
            <a:off x="2617899" y="2128394"/>
            <a:ext cx="288032" cy="288032"/>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1" name="椭圆 20"/>
          <p:cNvSpPr/>
          <p:nvPr/>
        </p:nvSpPr>
        <p:spPr bwMode="auto">
          <a:xfrm>
            <a:off x="1550281" y="2936644"/>
            <a:ext cx="288032" cy="288032"/>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2" name="圆角矩形 21"/>
          <p:cNvSpPr/>
          <p:nvPr/>
        </p:nvSpPr>
        <p:spPr bwMode="auto">
          <a:xfrm>
            <a:off x="2666072" y="2628743"/>
            <a:ext cx="320403" cy="320403"/>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 name="圆角矩形 22"/>
          <p:cNvSpPr/>
          <p:nvPr/>
        </p:nvSpPr>
        <p:spPr bwMode="auto">
          <a:xfrm>
            <a:off x="1581727" y="2249920"/>
            <a:ext cx="320403" cy="320403"/>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椭圆 23"/>
          <p:cNvSpPr/>
          <p:nvPr/>
        </p:nvSpPr>
        <p:spPr bwMode="auto">
          <a:xfrm>
            <a:off x="2826274" y="4286649"/>
            <a:ext cx="432048" cy="432048"/>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圆角矩形 24"/>
          <p:cNvSpPr/>
          <p:nvPr/>
        </p:nvSpPr>
        <p:spPr bwMode="auto">
          <a:xfrm>
            <a:off x="2123652" y="5123613"/>
            <a:ext cx="432048" cy="432048"/>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6" name="等腰三角形 25"/>
          <p:cNvSpPr/>
          <p:nvPr/>
        </p:nvSpPr>
        <p:spPr bwMode="auto">
          <a:xfrm>
            <a:off x="2835579" y="5133109"/>
            <a:ext cx="460260" cy="396776"/>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椭圆 26"/>
          <p:cNvSpPr/>
          <p:nvPr/>
        </p:nvSpPr>
        <p:spPr bwMode="auto">
          <a:xfrm>
            <a:off x="3560727" y="5102251"/>
            <a:ext cx="432048" cy="432048"/>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8" name="圆角矩形 27"/>
          <p:cNvSpPr/>
          <p:nvPr/>
        </p:nvSpPr>
        <p:spPr bwMode="auto">
          <a:xfrm>
            <a:off x="1717862" y="6052910"/>
            <a:ext cx="320403" cy="320403"/>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圆角矩形 28"/>
          <p:cNvSpPr/>
          <p:nvPr/>
        </p:nvSpPr>
        <p:spPr bwMode="auto">
          <a:xfrm>
            <a:off x="2139250" y="6048332"/>
            <a:ext cx="320403" cy="320403"/>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p:nvSpPr>
        <p:spPr bwMode="auto">
          <a:xfrm>
            <a:off x="3681965" y="6112840"/>
            <a:ext cx="288032" cy="288032"/>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p:nvSpPr>
        <p:spPr bwMode="auto">
          <a:xfrm>
            <a:off x="4023471" y="6122849"/>
            <a:ext cx="288032" cy="288032"/>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2" name="等腰三角形 31"/>
          <p:cNvSpPr/>
          <p:nvPr/>
        </p:nvSpPr>
        <p:spPr bwMode="auto">
          <a:xfrm>
            <a:off x="2888979" y="6070133"/>
            <a:ext cx="347370" cy="299457"/>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等腰三角形 32"/>
          <p:cNvSpPr/>
          <p:nvPr/>
        </p:nvSpPr>
        <p:spPr bwMode="auto">
          <a:xfrm>
            <a:off x="3272160" y="6054427"/>
            <a:ext cx="347370" cy="299457"/>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34" name="直接连接符 33"/>
          <p:cNvCxnSpPr/>
          <p:nvPr/>
        </p:nvCxnSpPr>
        <p:spPr bwMode="auto">
          <a:xfrm>
            <a:off x="5125935" y="2494296"/>
            <a:ext cx="0" cy="681793"/>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35" name="直接连接符 34"/>
          <p:cNvCxnSpPr/>
          <p:nvPr/>
        </p:nvCxnSpPr>
        <p:spPr bwMode="auto">
          <a:xfrm>
            <a:off x="3799842" y="5545089"/>
            <a:ext cx="6252" cy="577200"/>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36" name="直接连接符 35"/>
          <p:cNvCxnSpPr>
            <a:stCxn id="26" idx="3"/>
            <a:endCxn id="32" idx="0"/>
          </p:cNvCxnSpPr>
          <p:nvPr/>
        </p:nvCxnSpPr>
        <p:spPr bwMode="auto">
          <a:xfrm flipH="1">
            <a:off x="3062664" y="5529885"/>
            <a:ext cx="3045" cy="540248"/>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37" name="直接连接符 36"/>
          <p:cNvCxnSpPr>
            <a:endCxn id="31" idx="0"/>
          </p:cNvCxnSpPr>
          <p:nvPr/>
        </p:nvCxnSpPr>
        <p:spPr bwMode="auto">
          <a:xfrm>
            <a:off x="3796406" y="5498611"/>
            <a:ext cx="371081" cy="624238"/>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38" name="直接连接符 37"/>
          <p:cNvCxnSpPr>
            <a:stCxn id="26" idx="3"/>
            <a:endCxn id="33" idx="0"/>
          </p:cNvCxnSpPr>
          <p:nvPr/>
        </p:nvCxnSpPr>
        <p:spPr bwMode="auto">
          <a:xfrm>
            <a:off x="3065709" y="5529885"/>
            <a:ext cx="380136" cy="524542"/>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39" name="直接箭头连接符 38"/>
          <p:cNvCxnSpPr/>
          <p:nvPr/>
        </p:nvCxnSpPr>
        <p:spPr bwMode="auto">
          <a:xfrm>
            <a:off x="3518062" y="2804004"/>
            <a:ext cx="793441"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箭头连接符 39"/>
          <p:cNvCxnSpPr/>
          <p:nvPr/>
        </p:nvCxnSpPr>
        <p:spPr bwMode="auto">
          <a:xfrm>
            <a:off x="6548335" y="3326220"/>
            <a:ext cx="378915" cy="69355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p:nvPr/>
        </p:nvCxnSpPr>
        <p:spPr bwMode="auto">
          <a:xfrm flipH="1">
            <a:off x="4587269" y="5392925"/>
            <a:ext cx="1534144"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圆角矩形 41"/>
          <p:cNvSpPr/>
          <p:nvPr/>
        </p:nvSpPr>
        <p:spPr bwMode="auto">
          <a:xfrm>
            <a:off x="4965734" y="3027259"/>
            <a:ext cx="296365" cy="298961"/>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3" name="等腰三角形 42"/>
          <p:cNvSpPr/>
          <p:nvPr/>
        </p:nvSpPr>
        <p:spPr bwMode="auto">
          <a:xfrm>
            <a:off x="5472805" y="2945408"/>
            <a:ext cx="321309" cy="279416"/>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4" name="等腰三角形 43"/>
          <p:cNvSpPr/>
          <p:nvPr/>
        </p:nvSpPr>
        <p:spPr bwMode="auto">
          <a:xfrm>
            <a:off x="5451660" y="2458898"/>
            <a:ext cx="321309" cy="279416"/>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5" name="椭圆 44"/>
          <p:cNvSpPr/>
          <p:nvPr/>
        </p:nvSpPr>
        <p:spPr bwMode="auto">
          <a:xfrm>
            <a:off x="5791641" y="2080987"/>
            <a:ext cx="399634" cy="403134"/>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6" name="椭圆 45"/>
          <p:cNvSpPr/>
          <p:nvPr/>
        </p:nvSpPr>
        <p:spPr bwMode="auto">
          <a:xfrm>
            <a:off x="5882652" y="3030103"/>
            <a:ext cx="266423" cy="268756"/>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7" name="椭圆 46"/>
          <p:cNvSpPr/>
          <p:nvPr/>
        </p:nvSpPr>
        <p:spPr bwMode="auto">
          <a:xfrm>
            <a:off x="6086352" y="2583510"/>
            <a:ext cx="266423" cy="268756"/>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48" name="直接连接符 47"/>
          <p:cNvCxnSpPr/>
          <p:nvPr/>
        </p:nvCxnSpPr>
        <p:spPr bwMode="auto">
          <a:xfrm flipH="1">
            <a:off x="6690998" y="4569072"/>
            <a:ext cx="438911" cy="479436"/>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49" name="直接连接符 48"/>
          <p:cNvCxnSpPr/>
          <p:nvPr/>
        </p:nvCxnSpPr>
        <p:spPr bwMode="auto">
          <a:xfrm>
            <a:off x="7057901" y="4562406"/>
            <a:ext cx="507705" cy="474180"/>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bwMode="auto">
          <a:xfrm flipH="1">
            <a:off x="6910453" y="5358396"/>
            <a:ext cx="183593" cy="782176"/>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51" name="椭圆 50"/>
          <p:cNvSpPr/>
          <p:nvPr/>
        </p:nvSpPr>
        <p:spPr bwMode="auto">
          <a:xfrm>
            <a:off x="6884597" y="4199751"/>
            <a:ext cx="432048" cy="432048"/>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2" name="圆角矩形 51"/>
          <p:cNvSpPr/>
          <p:nvPr/>
        </p:nvSpPr>
        <p:spPr bwMode="auto">
          <a:xfrm>
            <a:off x="6351505" y="5023383"/>
            <a:ext cx="431561" cy="431561"/>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3" name="圆角矩形 52"/>
          <p:cNvSpPr/>
          <p:nvPr/>
        </p:nvSpPr>
        <p:spPr bwMode="auto">
          <a:xfrm>
            <a:off x="6368755" y="6113580"/>
            <a:ext cx="320403" cy="320403"/>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4" name="等腰三角形 53"/>
          <p:cNvSpPr/>
          <p:nvPr/>
        </p:nvSpPr>
        <p:spPr bwMode="auto">
          <a:xfrm>
            <a:off x="7152706" y="6135017"/>
            <a:ext cx="347370" cy="299457"/>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5" name="等腰三角形 54"/>
          <p:cNvSpPr/>
          <p:nvPr/>
        </p:nvSpPr>
        <p:spPr bwMode="auto">
          <a:xfrm>
            <a:off x="6730516" y="6134243"/>
            <a:ext cx="347370" cy="299457"/>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6" name="椭圆 55"/>
          <p:cNvSpPr/>
          <p:nvPr/>
        </p:nvSpPr>
        <p:spPr bwMode="auto">
          <a:xfrm>
            <a:off x="7439294" y="4973314"/>
            <a:ext cx="432048" cy="432048"/>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7" name="椭圆 56"/>
          <p:cNvSpPr/>
          <p:nvPr/>
        </p:nvSpPr>
        <p:spPr bwMode="auto">
          <a:xfrm>
            <a:off x="7936856" y="6068331"/>
            <a:ext cx="288032" cy="288032"/>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8" name="椭圆 57"/>
          <p:cNvSpPr/>
          <p:nvPr/>
        </p:nvSpPr>
        <p:spPr bwMode="auto">
          <a:xfrm>
            <a:off x="7546989" y="6182059"/>
            <a:ext cx="288032" cy="288032"/>
          </a:xfrm>
          <a:prstGeom prst="ellipse">
            <a:avLst/>
          </a:prstGeom>
          <a:solidFill>
            <a:srgbClr val="92D05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9" name="圆角矩形 58"/>
          <p:cNvSpPr/>
          <p:nvPr/>
        </p:nvSpPr>
        <p:spPr bwMode="auto">
          <a:xfrm>
            <a:off x="6121413" y="5600549"/>
            <a:ext cx="320403" cy="320403"/>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60" name="直接连接符 59"/>
          <p:cNvCxnSpPr/>
          <p:nvPr/>
        </p:nvCxnSpPr>
        <p:spPr bwMode="auto">
          <a:xfrm>
            <a:off x="7085749" y="4643774"/>
            <a:ext cx="6252" cy="577200"/>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61" name="等腰三角形 60"/>
          <p:cNvSpPr/>
          <p:nvPr/>
        </p:nvSpPr>
        <p:spPr bwMode="auto">
          <a:xfrm>
            <a:off x="6870491" y="5070131"/>
            <a:ext cx="460260" cy="396776"/>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62" name="直接连接符 61"/>
          <p:cNvCxnSpPr/>
          <p:nvPr/>
        </p:nvCxnSpPr>
        <p:spPr bwMode="auto">
          <a:xfrm>
            <a:off x="7655318" y="5381454"/>
            <a:ext cx="0" cy="730693"/>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63" name="直接连接符 62"/>
          <p:cNvCxnSpPr>
            <a:endCxn id="57" idx="1"/>
          </p:cNvCxnSpPr>
          <p:nvPr/>
        </p:nvCxnSpPr>
        <p:spPr bwMode="auto">
          <a:xfrm>
            <a:off x="7673086" y="5382690"/>
            <a:ext cx="305951" cy="727822"/>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64" name="直接连接符 63"/>
          <p:cNvCxnSpPr/>
          <p:nvPr/>
        </p:nvCxnSpPr>
        <p:spPr bwMode="auto">
          <a:xfrm flipH="1">
            <a:off x="2296807" y="5542295"/>
            <a:ext cx="1192" cy="501058"/>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65" name="等腰三角形 64"/>
          <p:cNvSpPr/>
          <p:nvPr/>
        </p:nvSpPr>
        <p:spPr bwMode="auto">
          <a:xfrm>
            <a:off x="7292276" y="5531602"/>
            <a:ext cx="347370" cy="299457"/>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6" name="等腰三角形 65"/>
          <p:cNvSpPr/>
          <p:nvPr/>
        </p:nvSpPr>
        <p:spPr bwMode="auto">
          <a:xfrm>
            <a:off x="2509638" y="6074537"/>
            <a:ext cx="347370" cy="299457"/>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67" name="直接连接符 66"/>
          <p:cNvCxnSpPr>
            <a:stCxn id="26" idx="3"/>
            <a:endCxn id="66" idx="0"/>
          </p:cNvCxnSpPr>
          <p:nvPr/>
        </p:nvCxnSpPr>
        <p:spPr bwMode="auto">
          <a:xfrm flipH="1">
            <a:off x="2683323" y="5529885"/>
            <a:ext cx="382386" cy="544652"/>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68" name="等腰三角形 67"/>
          <p:cNvSpPr/>
          <p:nvPr/>
        </p:nvSpPr>
        <p:spPr bwMode="auto">
          <a:xfrm>
            <a:off x="2100734" y="2530033"/>
            <a:ext cx="347370" cy="299457"/>
          </a:xfrm>
          <a:prstGeom prst="triangle">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38205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par>
                                <p:cTn id="20" presetID="22" presetClass="entr" presetSubtype="8" fill="hold" grpId="1"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grpId="1"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par>
                                <p:cTn id="26" presetID="22" presetClass="entr" presetSubtype="8" fill="hold" grpId="1"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par>
                                <p:cTn id="29" presetID="22" presetClass="entr" presetSubtype="8" fill="hold" grpId="1"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par>
                                <p:cTn id="32" presetID="22" presetClass="entr" presetSubtype="8" fill="hold" grpId="1"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wipe(left)">
                                      <p:cBhvr>
                                        <p:cTn id="34" dur="500"/>
                                        <p:tgtEl>
                                          <p:spTgt spid="68"/>
                                        </p:tgtEl>
                                      </p:cBhvr>
                                    </p:animEffect>
                                  </p:childTnLst>
                                </p:cTn>
                              </p:par>
                              <p:par>
                                <p:cTn id="35" presetID="22" presetClass="entr" presetSubtype="8"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par>
                                <p:cTn id="50" presetID="22" presetClass="entr" presetSubtype="8"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par>
                                <p:cTn id="53" presetID="22" presetClass="entr" presetSubtype="8"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left)">
                                      <p:cBhvr>
                                        <p:cTn id="61" dur="500"/>
                                        <p:tgtEl>
                                          <p:spTgt spid="4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500"/>
                                        <p:tgtEl>
                                          <p:spTgt spid="4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500"/>
                                        <p:tgtEl>
                                          <p:spTgt spid="4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wipe(left)">
                                      <p:cBhvr>
                                        <p:cTn id="70" dur="500"/>
                                        <p:tgtEl>
                                          <p:spTgt spid="46"/>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left)">
                                      <p:cBhvr>
                                        <p:cTn id="73" dur="500"/>
                                        <p:tgtEl>
                                          <p:spTgt spid="4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up)">
                                      <p:cBhvr>
                                        <p:cTn id="77" dur="500"/>
                                        <p:tgtEl>
                                          <p:spTgt spid="13"/>
                                        </p:tgtEl>
                                      </p:cBhvr>
                                    </p:animEffect>
                                  </p:childTnLst>
                                </p:cTn>
                              </p:par>
                              <p:par>
                                <p:cTn id="78" presetID="22" presetClass="entr" presetSubtype="1"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up)">
                                      <p:cBhvr>
                                        <p:cTn id="80" dur="500"/>
                                        <p:tgtEl>
                                          <p:spTgt spid="14"/>
                                        </p:tgtEl>
                                      </p:cBhvr>
                                    </p:animEffect>
                                  </p:childTnLst>
                                </p:cTn>
                              </p:par>
                              <p:par>
                                <p:cTn id="81" presetID="22" presetClass="entr" presetSubtype="1"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up)">
                                      <p:cBhvr>
                                        <p:cTn id="83" dur="500"/>
                                        <p:tgtEl>
                                          <p:spTgt spid="40"/>
                                        </p:tgtEl>
                                      </p:cBhvr>
                                    </p:animEffect>
                                  </p:childTnLst>
                                </p:cTn>
                              </p:par>
                              <p:par>
                                <p:cTn id="84" presetID="22" presetClass="entr" presetSubtype="1" fill="hold"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wipe(up)">
                                      <p:cBhvr>
                                        <p:cTn id="86" dur="500"/>
                                        <p:tgtEl>
                                          <p:spTgt spid="48"/>
                                        </p:tgtEl>
                                      </p:cBhvr>
                                    </p:animEffect>
                                  </p:childTnLst>
                                </p:cTn>
                              </p:par>
                              <p:par>
                                <p:cTn id="87" presetID="22" presetClass="entr" presetSubtype="1"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up)">
                                      <p:cBhvr>
                                        <p:cTn id="89" dur="500"/>
                                        <p:tgtEl>
                                          <p:spTgt spid="49"/>
                                        </p:tgtEl>
                                      </p:cBhvr>
                                    </p:animEffect>
                                  </p:childTnLst>
                                </p:cTn>
                              </p:par>
                              <p:par>
                                <p:cTn id="90" presetID="22" presetClass="entr" presetSubtype="1"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wipe(up)">
                                      <p:cBhvr>
                                        <p:cTn id="92" dur="500"/>
                                        <p:tgtEl>
                                          <p:spTgt spid="50"/>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wipe(up)">
                                      <p:cBhvr>
                                        <p:cTn id="95" dur="500"/>
                                        <p:tgtEl>
                                          <p:spTgt spid="51"/>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up)">
                                      <p:cBhvr>
                                        <p:cTn id="98" dur="500"/>
                                        <p:tgtEl>
                                          <p:spTgt spid="52"/>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wipe(up)">
                                      <p:cBhvr>
                                        <p:cTn id="104" dur="500"/>
                                        <p:tgtEl>
                                          <p:spTgt spid="54"/>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wipe(up)">
                                      <p:cBhvr>
                                        <p:cTn id="107" dur="500"/>
                                        <p:tgtEl>
                                          <p:spTgt spid="55"/>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wipe(up)">
                                      <p:cBhvr>
                                        <p:cTn id="110" dur="500"/>
                                        <p:tgtEl>
                                          <p:spTgt spid="56"/>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up)">
                                      <p:cBhvr>
                                        <p:cTn id="113" dur="500"/>
                                        <p:tgtEl>
                                          <p:spTgt spid="57"/>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up)">
                                      <p:cBhvr>
                                        <p:cTn id="116" dur="500"/>
                                        <p:tgtEl>
                                          <p:spTgt spid="58"/>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wipe(up)">
                                      <p:cBhvr>
                                        <p:cTn id="119" dur="500"/>
                                        <p:tgtEl>
                                          <p:spTgt spid="59"/>
                                        </p:tgtEl>
                                      </p:cBhvr>
                                    </p:animEffect>
                                  </p:childTnLst>
                                </p:cTn>
                              </p:par>
                              <p:par>
                                <p:cTn id="120" presetID="22" presetClass="entr" presetSubtype="1" fill="hold" nodeType="with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wipe(up)">
                                      <p:cBhvr>
                                        <p:cTn id="122" dur="500"/>
                                        <p:tgtEl>
                                          <p:spTgt spid="60"/>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wipe(up)">
                                      <p:cBhvr>
                                        <p:cTn id="125" dur="500"/>
                                        <p:tgtEl>
                                          <p:spTgt spid="61"/>
                                        </p:tgtEl>
                                      </p:cBhvr>
                                    </p:animEffect>
                                  </p:childTnLst>
                                </p:cTn>
                              </p:par>
                              <p:par>
                                <p:cTn id="126" presetID="22" presetClass="entr" presetSubtype="1" fill="hold" nodeType="withEffect">
                                  <p:stCondLst>
                                    <p:cond delay="0"/>
                                  </p:stCondLst>
                                  <p:childTnLst>
                                    <p:set>
                                      <p:cBhvr>
                                        <p:cTn id="127" dur="1" fill="hold">
                                          <p:stCondLst>
                                            <p:cond delay="0"/>
                                          </p:stCondLst>
                                        </p:cTn>
                                        <p:tgtEl>
                                          <p:spTgt spid="62"/>
                                        </p:tgtEl>
                                        <p:attrNameLst>
                                          <p:attrName>style.visibility</p:attrName>
                                        </p:attrNameLst>
                                      </p:cBhvr>
                                      <p:to>
                                        <p:strVal val="visible"/>
                                      </p:to>
                                    </p:set>
                                    <p:animEffect transition="in" filter="wipe(up)">
                                      <p:cBhvr>
                                        <p:cTn id="128" dur="500"/>
                                        <p:tgtEl>
                                          <p:spTgt spid="62"/>
                                        </p:tgtEl>
                                      </p:cBhvr>
                                    </p:animEffect>
                                  </p:childTnLst>
                                </p:cTn>
                              </p:par>
                              <p:par>
                                <p:cTn id="129" presetID="22" presetClass="entr" presetSubtype="1" fill="hold" nodeType="with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up)">
                                      <p:cBhvr>
                                        <p:cTn id="131" dur="500"/>
                                        <p:tgtEl>
                                          <p:spTgt spid="63"/>
                                        </p:tgtEl>
                                      </p:cBhvr>
                                    </p:animEffect>
                                  </p:childTnLst>
                                </p:cTn>
                              </p:par>
                              <p:par>
                                <p:cTn id="132" presetID="22" presetClass="entr" presetSubtype="1" fill="hold" grpId="0" nodeType="withEffect">
                                  <p:stCondLst>
                                    <p:cond delay="0"/>
                                  </p:stCondLst>
                                  <p:childTnLst>
                                    <p:set>
                                      <p:cBhvr>
                                        <p:cTn id="133" dur="1" fill="hold">
                                          <p:stCondLst>
                                            <p:cond delay="0"/>
                                          </p:stCondLst>
                                        </p:cTn>
                                        <p:tgtEl>
                                          <p:spTgt spid="65"/>
                                        </p:tgtEl>
                                        <p:attrNameLst>
                                          <p:attrName>style.visibility</p:attrName>
                                        </p:attrNameLst>
                                      </p:cBhvr>
                                      <p:to>
                                        <p:strVal val="visible"/>
                                      </p:to>
                                    </p:set>
                                    <p:animEffect transition="in" filter="wipe(up)">
                                      <p:cBhvr>
                                        <p:cTn id="134" dur="500"/>
                                        <p:tgtEl>
                                          <p:spTgt spid="65"/>
                                        </p:tgtEl>
                                      </p:cBhvr>
                                    </p:animEffect>
                                  </p:childTnLst>
                                </p:cTn>
                              </p:par>
                            </p:childTnLst>
                          </p:cTn>
                        </p:par>
                        <p:par>
                          <p:cTn id="135" fill="hold">
                            <p:stCondLst>
                              <p:cond delay="1000"/>
                            </p:stCondLst>
                            <p:childTnLst>
                              <p:par>
                                <p:cTn id="136" presetID="22" presetClass="entr" presetSubtype="2" fill="hold" nodeType="afterEffect">
                                  <p:stCondLst>
                                    <p:cond delay="0"/>
                                  </p:stCondLst>
                                  <p:childTnLst>
                                    <p:set>
                                      <p:cBhvr>
                                        <p:cTn id="137" dur="1" fill="hold">
                                          <p:stCondLst>
                                            <p:cond delay="0"/>
                                          </p:stCondLst>
                                        </p:cTn>
                                        <p:tgtEl>
                                          <p:spTgt spid="9"/>
                                        </p:tgtEl>
                                        <p:attrNameLst>
                                          <p:attrName>style.visibility</p:attrName>
                                        </p:attrNameLst>
                                      </p:cBhvr>
                                      <p:to>
                                        <p:strVal val="visible"/>
                                      </p:to>
                                    </p:set>
                                    <p:animEffect transition="in" filter="wipe(right)">
                                      <p:cBhvr>
                                        <p:cTn id="138" dur="500"/>
                                        <p:tgtEl>
                                          <p:spTgt spid="9"/>
                                        </p:tgtEl>
                                      </p:cBhvr>
                                    </p:animEffect>
                                  </p:childTnLst>
                                </p:cTn>
                              </p:par>
                              <p:par>
                                <p:cTn id="139" presetID="22" presetClass="entr" presetSubtype="2" fill="hold" nodeType="withEffect">
                                  <p:stCondLst>
                                    <p:cond delay="0"/>
                                  </p:stCondLst>
                                  <p:childTnLst>
                                    <p:set>
                                      <p:cBhvr>
                                        <p:cTn id="140" dur="1" fill="hold">
                                          <p:stCondLst>
                                            <p:cond delay="0"/>
                                          </p:stCondLst>
                                        </p:cTn>
                                        <p:tgtEl>
                                          <p:spTgt spid="10"/>
                                        </p:tgtEl>
                                        <p:attrNameLst>
                                          <p:attrName>style.visibility</p:attrName>
                                        </p:attrNameLst>
                                      </p:cBhvr>
                                      <p:to>
                                        <p:strVal val="visible"/>
                                      </p:to>
                                    </p:set>
                                    <p:animEffect transition="in" filter="wipe(right)">
                                      <p:cBhvr>
                                        <p:cTn id="141" dur="500"/>
                                        <p:tgtEl>
                                          <p:spTgt spid="10"/>
                                        </p:tgtEl>
                                      </p:cBhvr>
                                    </p:animEffect>
                                  </p:childTnLst>
                                </p:cTn>
                              </p:par>
                              <p:par>
                                <p:cTn id="142" presetID="22" presetClass="entr" presetSubtype="2" fill="hold" nodeType="withEffect">
                                  <p:stCondLst>
                                    <p:cond delay="0"/>
                                  </p:stCondLst>
                                  <p:childTnLst>
                                    <p:set>
                                      <p:cBhvr>
                                        <p:cTn id="143" dur="1" fill="hold">
                                          <p:stCondLst>
                                            <p:cond delay="0"/>
                                          </p:stCondLst>
                                        </p:cTn>
                                        <p:tgtEl>
                                          <p:spTgt spid="11"/>
                                        </p:tgtEl>
                                        <p:attrNameLst>
                                          <p:attrName>style.visibility</p:attrName>
                                        </p:attrNameLst>
                                      </p:cBhvr>
                                      <p:to>
                                        <p:strVal val="visible"/>
                                      </p:to>
                                    </p:set>
                                    <p:animEffect transition="in" filter="wipe(right)">
                                      <p:cBhvr>
                                        <p:cTn id="144" dur="500"/>
                                        <p:tgtEl>
                                          <p:spTgt spid="11"/>
                                        </p:tgtEl>
                                      </p:cBhvr>
                                    </p:animEffect>
                                  </p:childTnLst>
                                </p:cTn>
                              </p:par>
                              <p:par>
                                <p:cTn id="145" presetID="22" presetClass="entr" presetSubtype="2" fill="hold" nodeType="with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wipe(right)">
                                      <p:cBhvr>
                                        <p:cTn id="147" dur="500"/>
                                        <p:tgtEl>
                                          <p:spTgt spid="12"/>
                                        </p:tgtEl>
                                      </p:cBhvr>
                                    </p:animEffect>
                                  </p:childTnLst>
                                </p:cTn>
                              </p:par>
                              <p:par>
                                <p:cTn id="148" presetID="22" presetClass="entr" presetSubtype="2" fill="hold" grpId="0" nodeType="with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wipe(right)">
                                      <p:cBhvr>
                                        <p:cTn id="150" dur="500"/>
                                        <p:tgtEl>
                                          <p:spTgt spid="24"/>
                                        </p:tgtEl>
                                      </p:cBhvr>
                                    </p:animEffect>
                                  </p:childTnLst>
                                </p:cTn>
                              </p:par>
                              <p:par>
                                <p:cTn id="151" presetID="22" presetClass="entr" presetSubtype="2"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wipe(right)">
                                      <p:cBhvr>
                                        <p:cTn id="153" dur="500"/>
                                        <p:tgtEl>
                                          <p:spTgt spid="25"/>
                                        </p:tgtEl>
                                      </p:cBhvr>
                                    </p:animEffect>
                                  </p:childTnLst>
                                </p:cTn>
                              </p:par>
                              <p:par>
                                <p:cTn id="154" presetID="22" presetClass="entr" presetSubtype="2" fill="hold" grpId="0" nodeType="withEffect">
                                  <p:stCondLst>
                                    <p:cond delay="0"/>
                                  </p:stCondLst>
                                  <p:childTnLst>
                                    <p:set>
                                      <p:cBhvr>
                                        <p:cTn id="155" dur="1" fill="hold">
                                          <p:stCondLst>
                                            <p:cond delay="0"/>
                                          </p:stCondLst>
                                        </p:cTn>
                                        <p:tgtEl>
                                          <p:spTgt spid="26"/>
                                        </p:tgtEl>
                                        <p:attrNameLst>
                                          <p:attrName>style.visibility</p:attrName>
                                        </p:attrNameLst>
                                      </p:cBhvr>
                                      <p:to>
                                        <p:strVal val="visible"/>
                                      </p:to>
                                    </p:set>
                                    <p:animEffect transition="in" filter="wipe(right)">
                                      <p:cBhvr>
                                        <p:cTn id="156" dur="500"/>
                                        <p:tgtEl>
                                          <p:spTgt spid="26"/>
                                        </p:tgtEl>
                                      </p:cBhvr>
                                    </p:animEffect>
                                  </p:childTnLst>
                                </p:cTn>
                              </p:par>
                              <p:par>
                                <p:cTn id="157" presetID="22" presetClass="entr" presetSubtype="2" fill="hold" grpId="0" nodeType="withEffect">
                                  <p:stCondLst>
                                    <p:cond delay="0"/>
                                  </p:stCondLst>
                                  <p:childTnLst>
                                    <p:set>
                                      <p:cBhvr>
                                        <p:cTn id="158" dur="1" fill="hold">
                                          <p:stCondLst>
                                            <p:cond delay="0"/>
                                          </p:stCondLst>
                                        </p:cTn>
                                        <p:tgtEl>
                                          <p:spTgt spid="27"/>
                                        </p:tgtEl>
                                        <p:attrNameLst>
                                          <p:attrName>style.visibility</p:attrName>
                                        </p:attrNameLst>
                                      </p:cBhvr>
                                      <p:to>
                                        <p:strVal val="visible"/>
                                      </p:to>
                                    </p:set>
                                    <p:animEffect transition="in" filter="wipe(right)">
                                      <p:cBhvr>
                                        <p:cTn id="159" dur="500"/>
                                        <p:tgtEl>
                                          <p:spTgt spid="27"/>
                                        </p:tgtEl>
                                      </p:cBhvr>
                                    </p:animEffect>
                                  </p:childTnLst>
                                </p:cTn>
                              </p:par>
                              <p:par>
                                <p:cTn id="160" presetID="22" presetClass="entr" presetSubtype="2" fill="hold" grpId="0" nodeType="withEffect">
                                  <p:stCondLst>
                                    <p:cond delay="0"/>
                                  </p:stCondLst>
                                  <p:childTnLst>
                                    <p:set>
                                      <p:cBhvr>
                                        <p:cTn id="161" dur="1" fill="hold">
                                          <p:stCondLst>
                                            <p:cond delay="0"/>
                                          </p:stCondLst>
                                        </p:cTn>
                                        <p:tgtEl>
                                          <p:spTgt spid="28"/>
                                        </p:tgtEl>
                                        <p:attrNameLst>
                                          <p:attrName>style.visibility</p:attrName>
                                        </p:attrNameLst>
                                      </p:cBhvr>
                                      <p:to>
                                        <p:strVal val="visible"/>
                                      </p:to>
                                    </p:set>
                                    <p:animEffect transition="in" filter="wipe(right)">
                                      <p:cBhvr>
                                        <p:cTn id="162" dur="500"/>
                                        <p:tgtEl>
                                          <p:spTgt spid="28"/>
                                        </p:tgtEl>
                                      </p:cBhvr>
                                    </p:animEffect>
                                  </p:childTnLst>
                                </p:cTn>
                              </p:par>
                              <p:par>
                                <p:cTn id="163" presetID="22" presetClass="entr" presetSubtype="2" fill="hold" grpId="0" nodeType="withEffect">
                                  <p:stCondLst>
                                    <p:cond delay="0"/>
                                  </p:stCondLst>
                                  <p:childTnLst>
                                    <p:set>
                                      <p:cBhvr>
                                        <p:cTn id="164" dur="1" fill="hold">
                                          <p:stCondLst>
                                            <p:cond delay="0"/>
                                          </p:stCondLst>
                                        </p:cTn>
                                        <p:tgtEl>
                                          <p:spTgt spid="29"/>
                                        </p:tgtEl>
                                        <p:attrNameLst>
                                          <p:attrName>style.visibility</p:attrName>
                                        </p:attrNameLst>
                                      </p:cBhvr>
                                      <p:to>
                                        <p:strVal val="visible"/>
                                      </p:to>
                                    </p:set>
                                    <p:animEffect transition="in" filter="wipe(right)">
                                      <p:cBhvr>
                                        <p:cTn id="165" dur="500"/>
                                        <p:tgtEl>
                                          <p:spTgt spid="29"/>
                                        </p:tgtEl>
                                      </p:cBhvr>
                                    </p:animEffect>
                                  </p:childTnLst>
                                </p:cTn>
                              </p:par>
                              <p:par>
                                <p:cTn id="166" presetID="22" presetClass="entr" presetSubtype="2" fill="hold" grpId="0" nodeType="with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wipe(right)">
                                      <p:cBhvr>
                                        <p:cTn id="168" dur="500"/>
                                        <p:tgtEl>
                                          <p:spTgt spid="30"/>
                                        </p:tgtEl>
                                      </p:cBhvr>
                                    </p:animEffect>
                                  </p:childTnLst>
                                </p:cTn>
                              </p:par>
                              <p:par>
                                <p:cTn id="169" presetID="22" presetClass="entr" presetSubtype="2" fill="hold" grpId="0" nodeType="withEffect">
                                  <p:stCondLst>
                                    <p:cond delay="0"/>
                                  </p:stCondLst>
                                  <p:childTnLst>
                                    <p:set>
                                      <p:cBhvr>
                                        <p:cTn id="170" dur="1" fill="hold">
                                          <p:stCondLst>
                                            <p:cond delay="0"/>
                                          </p:stCondLst>
                                        </p:cTn>
                                        <p:tgtEl>
                                          <p:spTgt spid="31"/>
                                        </p:tgtEl>
                                        <p:attrNameLst>
                                          <p:attrName>style.visibility</p:attrName>
                                        </p:attrNameLst>
                                      </p:cBhvr>
                                      <p:to>
                                        <p:strVal val="visible"/>
                                      </p:to>
                                    </p:set>
                                    <p:animEffect transition="in" filter="wipe(right)">
                                      <p:cBhvr>
                                        <p:cTn id="171" dur="500"/>
                                        <p:tgtEl>
                                          <p:spTgt spid="31"/>
                                        </p:tgtEl>
                                      </p:cBhvr>
                                    </p:animEffect>
                                  </p:childTnLst>
                                </p:cTn>
                              </p:par>
                              <p:par>
                                <p:cTn id="172" presetID="22" presetClass="entr" presetSubtype="2" fill="hold" grpId="0" nodeType="withEffect">
                                  <p:stCondLst>
                                    <p:cond delay="0"/>
                                  </p:stCondLst>
                                  <p:childTnLst>
                                    <p:set>
                                      <p:cBhvr>
                                        <p:cTn id="173" dur="1" fill="hold">
                                          <p:stCondLst>
                                            <p:cond delay="0"/>
                                          </p:stCondLst>
                                        </p:cTn>
                                        <p:tgtEl>
                                          <p:spTgt spid="32"/>
                                        </p:tgtEl>
                                        <p:attrNameLst>
                                          <p:attrName>style.visibility</p:attrName>
                                        </p:attrNameLst>
                                      </p:cBhvr>
                                      <p:to>
                                        <p:strVal val="visible"/>
                                      </p:to>
                                    </p:set>
                                    <p:animEffect transition="in" filter="wipe(right)">
                                      <p:cBhvr>
                                        <p:cTn id="174" dur="500"/>
                                        <p:tgtEl>
                                          <p:spTgt spid="32"/>
                                        </p:tgtEl>
                                      </p:cBhvr>
                                    </p:animEffect>
                                  </p:childTnLst>
                                </p:cTn>
                              </p:par>
                              <p:par>
                                <p:cTn id="175" presetID="22" presetClass="entr" presetSubtype="2"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animEffect transition="in" filter="wipe(right)">
                                      <p:cBhvr>
                                        <p:cTn id="177" dur="500"/>
                                        <p:tgtEl>
                                          <p:spTgt spid="33"/>
                                        </p:tgtEl>
                                      </p:cBhvr>
                                    </p:animEffect>
                                  </p:childTnLst>
                                </p:cTn>
                              </p:par>
                              <p:par>
                                <p:cTn id="178" presetID="22" presetClass="entr" presetSubtype="2" fill="hold" nodeType="withEffect">
                                  <p:stCondLst>
                                    <p:cond delay="0"/>
                                  </p:stCondLst>
                                  <p:childTnLst>
                                    <p:set>
                                      <p:cBhvr>
                                        <p:cTn id="179" dur="1" fill="hold">
                                          <p:stCondLst>
                                            <p:cond delay="0"/>
                                          </p:stCondLst>
                                        </p:cTn>
                                        <p:tgtEl>
                                          <p:spTgt spid="35"/>
                                        </p:tgtEl>
                                        <p:attrNameLst>
                                          <p:attrName>style.visibility</p:attrName>
                                        </p:attrNameLst>
                                      </p:cBhvr>
                                      <p:to>
                                        <p:strVal val="visible"/>
                                      </p:to>
                                    </p:set>
                                    <p:animEffect transition="in" filter="wipe(right)">
                                      <p:cBhvr>
                                        <p:cTn id="180" dur="500"/>
                                        <p:tgtEl>
                                          <p:spTgt spid="35"/>
                                        </p:tgtEl>
                                      </p:cBhvr>
                                    </p:animEffect>
                                  </p:childTnLst>
                                </p:cTn>
                              </p:par>
                              <p:par>
                                <p:cTn id="181" presetID="22" presetClass="entr" presetSubtype="2" fill="hold" nodeType="withEffect">
                                  <p:stCondLst>
                                    <p:cond delay="0"/>
                                  </p:stCondLst>
                                  <p:childTnLst>
                                    <p:set>
                                      <p:cBhvr>
                                        <p:cTn id="182" dur="1" fill="hold">
                                          <p:stCondLst>
                                            <p:cond delay="0"/>
                                          </p:stCondLst>
                                        </p:cTn>
                                        <p:tgtEl>
                                          <p:spTgt spid="36"/>
                                        </p:tgtEl>
                                        <p:attrNameLst>
                                          <p:attrName>style.visibility</p:attrName>
                                        </p:attrNameLst>
                                      </p:cBhvr>
                                      <p:to>
                                        <p:strVal val="visible"/>
                                      </p:to>
                                    </p:set>
                                    <p:animEffect transition="in" filter="wipe(right)">
                                      <p:cBhvr>
                                        <p:cTn id="183" dur="500"/>
                                        <p:tgtEl>
                                          <p:spTgt spid="36"/>
                                        </p:tgtEl>
                                      </p:cBhvr>
                                    </p:animEffect>
                                  </p:childTnLst>
                                </p:cTn>
                              </p:par>
                              <p:par>
                                <p:cTn id="184" presetID="22" presetClass="entr" presetSubtype="2" fill="hold" nodeType="withEffect">
                                  <p:stCondLst>
                                    <p:cond delay="0"/>
                                  </p:stCondLst>
                                  <p:childTnLst>
                                    <p:set>
                                      <p:cBhvr>
                                        <p:cTn id="185" dur="1" fill="hold">
                                          <p:stCondLst>
                                            <p:cond delay="0"/>
                                          </p:stCondLst>
                                        </p:cTn>
                                        <p:tgtEl>
                                          <p:spTgt spid="37"/>
                                        </p:tgtEl>
                                        <p:attrNameLst>
                                          <p:attrName>style.visibility</p:attrName>
                                        </p:attrNameLst>
                                      </p:cBhvr>
                                      <p:to>
                                        <p:strVal val="visible"/>
                                      </p:to>
                                    </p:set>
                                    <p:animEffect transition="in" filter="wipe(right)">
                                      <p:cBhvr>
                                        <p:cTn id="186" dur="500"/>
                                        <p:tgtEl>
                                          <p:spTgt spid="37"/>
                                        </p:tgtEl>
                                      </p:cBhvr>
                                    </p:animEffect>
                                  </p:childTnLst>
                                </p:cTn>
                              </p:par>
                              <p:par>
                                <p:cTn id="187" presetID="22" presetClass="entr" presetSubtype="2" fill="hold" nodeType="withEffect">
                                  <p:stCondLst>
                                    <p:cond delay="0"/>
                                  </p:stCondLst>
                                  <p:childTnLst>
                                    <p:set>
                                      <p:cBhvr>
                                        <p:cTn id="188" dur="1" fill="hold">
                                          <p:stCondLst>
                                            <p:cond delay="0"/>
                                          </p:stCondLst>
                                        </p:cTn>
                                        <p:tgtEl>
                                          <p:spTgt spid="38"/>
                                        </p:tgtEl>
                                        <p:attrNameLst>
                                          <p:attrName>style.visibility</p:attrName>
                                        </p:attrNameLst>
                                      </p:cBhvr>
                                      <p:to>
                                        <p:strVal val="visible"/>
                                      </p:to>
                                    </p:set>
                                    <p:animEffect transition="in" filter="wipe(right)">
                                      <p:cBhvr>
                                        <p:cTn id="189" dur="500"/>
                                        <p:tgtEl>
                                          <p:spTgt spid="38"/>
                                        </p:tgtEl>
                                      </p:cBhvr>
                                    </p:animEffect>
                                  </p:childTnLst>
                                </p:cTn>
                              </p:par>
                              <p:par>
                                <p:cTn id="190" presetID="22" presetClass="entr" presetSubtype="2" fill="hold" nodeType="withEffect">
                                  <p:stCondLst>
                                    <p:cond delay="0"/>
                                  </p:stCondLst>
                                  <p:childTnLst>
                                    <p:set>
                                      <p:cBhvr>
                                        <p:cTn id="191" dur="1" fill="hold">
                                          <p:stCondLst>
                                            <p:cond delay="0"/>
                                          </p:stCondLst>
                                        </p:cTn>
                                        <p:tgtEl>
                                          <p:spTgt spid="41"/>
                                        </p:tgtEl>
                                        <p:attrNameLst>
                                          <p:attrName>style.visibility</p:attrName>
                                        </p:attrNameLst>
                                      </p:cBhvr>
                                      <p:to>
                                        <p:strVal val="visible"/>
                                      </p:to>
                                    </p:set>
                                    <p:animEffect transition="in" filter="wipe(right)">
                                      <p:cBhvr>
                                        <p:cTn id="192" dur="500"/>
                                        <p:tgtEl>
                                          <p:spTgt spid="41"/>
                                        </p:tgtEl>
                                      </p:cBhvr>
                                    </p:animEffect>
                                  </p:childTnLst>
                                </p:cTn>
                              </p:par>
                              <p:par>
                                <p:cTn id="193" presetID="22" presetClass="entr" presetSubtype="2" fill="hold" nodeType="withEffect">
                                  <p:stCondLst>
                                    <p:cond delay="0"/>
                                  </p:stCondLst>
                                  <p:childTnLst>
                                    <p:set>
                                      <p:cBhvr>
                                        <p:cTn id="194" dur="1" fill="hold">
                                          <p:stCondLst>
                                            <p:cond delay="0"/>
                                          </p:stCondLst>
                                        </p:cTn>
                                        <p:tgtEl>
                                          <p:spTgt spid="64"/>
                                        </p:tgtEl>
                                        <p:attrNameLst>
                                          <p:attrName>style.visibility</p:attrName>
                                        </p:attrNameLst>
                                      </p:cBhvr>
                                      <p:to>
                                        <p:strVal val="visible"/>
                                      </p:to>
                                    </p:set>
                                    <p:animEffect transition="in" filter="wipe(right)">
                                      <p:cBhvr>
                                        <p:cTn id="195" dur="500"/>
                                        <p:tgtEl>
                                          <p:spTgt spid="64"/>
                                        </p:tgtEl>
                                      </p:cBhvr>
                                    </p:animEffect>
                                  </p:childTnLst>
                                </p:cTn>
                              </p:par>
                              <p:par>
                                <p:cTn id="196" presetID="22" presetClass="entr" presetSubtype="2" fill="hold" grpId="0" nodeType="withEffect">
                                  <p:stCondLst>
                                    <p:cond delay="0"/>
                                  </p:stCondLst>
                                  <p:childTnLst>
                                    <p:set>
                                      <p:cBhvr>
                                        <p:cTn id="197" dur="1" fill="hold">
                                          <p:stCondLst>
                                            <p:cond delay="0"/>
                                          </p:stCondLst>
                                        </p:cTn>
                                        <p:tgtEl>
                                          <p:spTgt spid="66"/>
                                        </p:tgtEl>
                                        <p:attrNameLst>
                                          <p:attrName>style.visibility</p:attrName>
                                        </p:attrNameLst>
                                      </p:cBhvr>
                                      <p:to>
                                        <p:strVal val="visible"/>
                                      </p:to>
                                    </p:set>
                                    <p:animEffect transition="in" filter="wipe(right)">
                                      <p:cBhvr>
                                        <p:cTn id="198" dur="500"/>
                                        <p:tgtEl>
                                          <p:spTgt spid="66"/>
                                        </p:tgtEl>
                                      </p:cBhvr>
                                    </p:animEffect>
                                  </p:childTnLst>
                                </p:cTn>
                              </p:par>
                              <p:par>
                                <p:cTn id="199" presetID="22" presetClass="entr" presetSubtype="2" fill="hold"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wipe(right)">
                                      <p:cBhvr>
                                        <p:cTn id="20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42" grpId="0" animBg="1"/>
      <p:bldP spid="43" grpId="0" animBg="1"/>
      <p:bldP spid="44" grpId="0" animBg="1"/>
      <p:bldP spid="45" grpId="0" animBg="1"/>
      <p:bldP spid="46" grpId="0" animBg="1"/>
      <p:bldP spid="47" grpId="0" animBg="1"/>
      <p:bldP spid="51" grpId="0" animBg="1"/>
      <p:bldP spid="52" grpId="0" animBg="1"/>
      <p:bldP spid="53" grpId="0" animBg="1"/>
      <p:bldP spid="54" grpId="0" animBg="1"/>
      <p:bldP spid="55" grpId="0" animBg="1"/>
      <p:bldP spid="56" grpId="0" animBg="1"/>
      <p:bldP spid="57" grpId="0" animBg="1"/>
      <p:bldP spid="58" grpId="0" animBg="1"/>
      <p:bldP spid="59" grpId="0" animBg="1"/>
      <p:bldP spid="61" grpId="0" animBg="1"/>
      <p:bldP spid="65" grpId="0" animBg="1"/>
      <p:bldP spid="66" grpId="0" animBg="1"/>
      <p:bldP spid="68" grpId="0" animBg="1"/>
      <p:bldP spid="6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6207" y="1687132"/>
            <a:ext cx="2807595" cy="517086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1" name="矩形 10"/>
          <p:cNvSpPr/>
          <p:nvPr/>
        </p:nvSpPr>
        <p:spPr>
          <a:xfrm>
            <a:off x="319086" y="855762"/>
            <a:ext cx="9005218" cy="1026814"/>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336377" y="2465808"/>
            <a:ext cx="5290165" cy="1323439"/>
          </a:xfrm>
          <a:prstGeom prst="rect">
            <a:avLst/>
          </a:prstGeom>
          <a:noFill/>
        </p:spPr>
        <p:txBody>
          <a:bodyPr wrap="square" rtlCol="0">
            <a:spAutoFit/>
          </a:bodyPr>
          <a:lstStyle/>
          <a:p>
            <a:r>
              <a:rPr lang="en-US" altLang="zh-CN" sz="2000" dirty="0" smtClean="0">
                <a:solidFill>
                  <a:schemeClr val="accent3">
                    <a:lumMod val="50000"/>
                  </a:schemeClr>
                </a:solidFill>
              </a:rPr>
              <a:t>BLABLABLABLABLABLABLABLABLABLABLABLABLABLABLABLABLABLABLABLABLABLABLABLABLABLABLABLABLABLABLABLABLABLABLABLABLABLABLABLABLABLABLABLABLABLABLABLABLABLABLABLA</a:t>
            </a:r>
            <a:endParaRPr lang="zh-CN" altLang="en-US" sz="2000" dirty="0">
              <a:solidFill>
                <a:schemeClr val="accent3">
                  <a:lumMod val="50000"/>
                </a:schemeClr>
              </a:solidFill>
            </a:endParaRPr>
          </a:p>
        </p:txBody>
      </p:sp>
      <p:sp>
        <p:nvSpPr>
          <p:cNvPr id="3" name="文本框 2"/>
          <p:cNvSpPr txBox="1"/>
          <p:nvPr/>
        </p:nvSpPr>
        <p:spPr>
          <a:xfrm>
            <a:off x="334852" y="478596"/>
            <a:ext cx="772732" cy="369332"/>
          </a:xfrm>
          <a:prstGeom prst="rect">
            <a:avLst/>
          </a:prstGeom>
          <a:noFill/>
        </p:spPr>
        <p:txBody>
          <a:bodyPr wrap="squar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构思</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8782" y="997985"/>
            <a:ext cx="4235430" cy="707886"/>
          </a:xfrm>
          <a:prstGeom prst="rect">
            <a:avLst/>
          </a:prstGeom>
          <a:noFill/>
        </p:spPr>
        <p:txBody>
          <a:bodyPr wrap="square" rtlCol="0">
            <a:spAutoFit/>
          </a:bodyPr>
          <a:lstStyle/>
          <a:p>
            <a:r>
              <a:rPr lang="en-US" altLang="zh-CN" sz="4000" b="1" dirty="0" smtClean="0">
                <a:solidFill>
                  <a:schemeClr val="accent3">
                    <a:lumMod val="50000"/>
                  </a:schemeClr>
                </a:solidFill>
              </a:rPr>
              <a:t>STEP3</a:t>
            </a:r>
            <a:r>
              <a:rPr lang="zh-CN" altLang="en-US" sz="4000" b="1" dirty="0" smtClean="0">
                <a:solidFill>
                  <a:schemeClr val="accent3">
                    <a:lumMod val="50000"/>
                  </a:schemeClr>
                </a:solidFill>
              </a:rPr>
              <a:t>：确定内容</a:t>
            </a:r>
            <a:endParaRPr lang="zh-CN" altLang="en-US" sz="4000" b="1" dirty="0">
              <a:solidFill>
                <a:schemeClr val="accent3">
                  <a:lumMod val="50000"/>
                </a:schemeClr>
              </a:solidFill>
            </a:endParaRPr>
          </a:p>
        </p:txBody>
      </p:sp>
      <p:sp>
        <p:nvSpPr>
          <p:cNvPr id="8" name="文本框 7"/>
          <p:cNvSpPr txBox="1"/>
          <p:nvPr/>
        </p:nvSpPr>
        <p:spPr>
          <a:xfrm>
            <a:off x="528782" y="1888513"/>
            <a:ext cx="2540358" cy="954107"/>
          </a:xfrm>
          <a:prstGeom prst="rect">
            <a:avLst/>
          </a:prstGeom>
          <a:noFill/>
        </p:spPr>
        <p:txBody>
          <a:bodyPr wrap="square" rtlCol="0">
            <a:spAutoFit/>
          </a:bodyPr>
          <a:lstStyle/>
          <a:p>
            <a:pPr algn="ctr"/>
            <a:r>
              <a:rPr lang="zh-CN" altLang="en-US" sz="2400" dirty="0" smtClean="0">
                <a:solidFill>
                  <a:schemeClr val="bg1"/>
                </a:solidFill>
                <a:latin typeface="幼圆" panose="02010509060101010101" pitchFamily="49" charset="-122"/>
                <a:ea typeface="幼圆" panose="02010509060101010101" pitchFamily="49" charset="-122"/>
              </a:rPr>
              <a:t>只放</a:t>
            </a:r>
            <a:r>
              <a:rPr lang="zh-CN" altLang="en-US" sz="3200" dirty="0" smtClean="0">
                <a:solidFill>
                  <a:srgbClr val="FF0000"/>
                </a:solidFill>
                <a:latin typeface="幼圆" panose="02010509060101010101" pitchFamily="49" charset="-122"/>
                <a:ea typeface="幼圆" panose="02010509060101010101" pitchFamily="49" charset="-122"/>
              </a:rPr>
              <a:t>关键信息</a:t>
            </a:r>
            <a:endParaRPr lang="en-US" altLang="zh-CN" sz="3200" dirty="0" smtClean="0">
              <a:solidFill>
                <a:srgbClr val="FF0000"/>
              </a:solidFill>
              <a:latin typeface="幼圆" panose="02010509060101010101" pitchFamily="49" charset="-122"/>
              <a:ea typeface="幼圆" panose="02010509060101010101" pitchFamily="49" charset="-122"/>
            </a:endParaRPr>
          </a:p>
          <a:p>
            <a:pPr algn="ctr"/>
            <a:r>
              <a:rPr lang="zh-CN" altLang="en-US" sz="2400" dirty="0" smtClean="0">
                <a:solidFill>
                  <a:schemeClr val="bg1"/>
                </a:solidFill>
                <a:latin typeface="幼圆" panose="02010509060101010101" pitchFamily="49" charset="-122"/>
                <a:ea typeface="幼圆" panose="02010509060101010101" pitchFamily="49" charset="-122"/>
              </a:rPr>
              <a:t>并用对比强调</a:t>
            </a:r>
            <a:endParaRPr lang="en-US" altLang="zh-CN" sz="2400" dirty="0" smtClean="0">
              <a:solidFill>
                <a:schemeClr val="bg1"/>
              </a:solidFill>
              <a:latin typeface="幼圆" panose="02010509060101010101" pitchFamily="49" charset="-122"/>
              <a:ea typeface="幼圆" panose="02010509060101010101" pitchFamily="49" charset="-122"/>
            </a:endParaRPr>
          </a:p>
        </p:txBody>
      </p:sp>
      <p:sp>
        <p:nvSpPr>
          <p:cNvPr id="4" name="文本框 3"/>
          <p:cNvSpPr txBox="1"/>
          <p:nvPr/>
        </p:nvSpPr>
        <p:spPr>
          <a:xfrm>
            <a:off x="3418649" y="4157354"/>
            <a:ext cx="5207893" cy="400110"/>
          </a:xfrm>
          <a:prstGeom prst="rect">
            <a:avLst/>
          </a:prstGeom>
          <a:noFill/>
        </p:spPr>
        <p:txBody>
          <a:bodyPr wrap="square" rtlCol="0">
            <a:spAutoFit/>
          </a:bodyPr>
          <a:lstStyle/>
          <a:p>
            <a:r>
              <a:rPr lang="en-US" altLang="zh-CN" sz="2000" dirty="0" smtClean="0">
                <a:ea typeface="幼圆" panose="02010509060101010101" pitchFamily="49" charset="-122"/>
              </a:rPr>
              <a:t>PPT</a:t>
            </a:r>
            <a:r>
              <a:rPr lang="zh-CN" altLang="en-US" sz="2000" dirty="0" smtClean="0">
                <a:latin typeface="幼圆" panose="02010509060101010101" pitchFamily="49" charset="-122"/>
                <a:ea typeface="幼圆" panose="02010509060101010101" pitchFamily="49" charset="-122"/>
              </a:rPr>
              <a:t>是用来辅助演讲的，不是用来替代演讲的</a:t>
            </a:r>
            <a:endParaRPr lang="zh-CN" altLang="en-US" sz="2000" dirty="0">
              <a:latin typeface="幼圆" panose="02010509060101010101" pitchFamily="49" charset="-122"/>
              <a:ea typeface="幼圆" panose="02010509060101010101" pitchFamily="49" charset="-122"/>
            </a:endParaRPr>
          </a:p>
        </p:txBody>
      </p:sp>
      <p:sp>
        <p:nvSpPr>
          <p:cNvPr id="9" name="文本框 8"/>
          <p:cNvSpPr txBox="1"/>
          <p:nvPr/>
        </p:nvSpPr>
        <p:spPr>
          <a:xfrm>
            <a:off x="3418648" y="4925571"/>
            <a:ext cx="5410042" cy="1138773"/>
          </a:xfrm>
          <a:prstGeom prst="rect">
            <a:avLst/>
          </a:prstGeom>
          <a:noFill/>
        </p:spPr>
        <p:txBody>
          <a:bodyPr wrap="square" rtlCol="0">
            <a:spAutoFit/>
          </a:bodyPr>
          <a:lstStyle/>
          <a:p>
            <a:r>
              <a:rPr lang="zh-CN" altLang="en-US" sz="2000" dirty="0" smtClean="0">
                <a:latin typeface="幼圆" panose="02010509060101010101" pitchFamily="49" charset="-122"/>
                <a:ea typeface="幼圆" panose="02010509060101010101" pitchFamily="49" charset="-122"/>
              </a:rPr>
              <a:t>在每一张幻灯片中，哪些是核心信息，哪些是次要信息，应该用</a:t>
            </a:r>
            <a:r>
              <a:rPr lang="zh-CN" altLang="en-US" sz="2800" b="1" dirty="0" smtClean="0">
                <a:solidFill>
                  <a:srgbClr val="FF0000"/>
                </a:solidFill>
                <a:latin typeface="幼圆" panose="02010509060101010101" pitchFamily="49" charset="-122"/>
                <a:ea typeface="幼圆" panose="02010509060101010101" pitchFamily="49" charset="-122"/>
              </a:rPr>
              <a:t>字体、字号和颜色</a:t>
            </a:r>
            <a:r>
              <a:rPr lang="zh-CN" altLang="en-US" sz="2000" dirty="0" smtClean="0">
                <a:latin typeface="幼圆" panose="02010509060101010101" pitchFamily="49" charset="-122"/>
                <a:ea typeface="幼圆" panose="02010509060101010101" pitchFamily="49" charset="-122"/>
              </a:rPr>
              <a:t>等元素有效区分出来</a:t>
            </a:r>
            <a:endParaRPr lang="zh-CN" altLang="en-US" sz="2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237679060"/>
      </p:ext>
    </p:extLst>
  </p:cSld>
  <p:clrMapOvr>
    <a:masterClrMapping/>
  </p:clrMapOvr>
  <p:transition spd="slow">
    <p:push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9086" y="-141890"/>
            <a:ext cx="2807595" cy="69998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844" y="270456"/>
            <a:ext cx="8422783" cy="6317087"/>
          </a:xfrm>
          <a:prstGeom prst="rect">
            <a:avLst/>
          </a:prstGeom>
        </p:spPr>
      </p:pic>
    </p:spTree>
    <p:extLst>
      <p:ext uri="{BB962C8B-B14F-4D97-AF65-F5344CB8AC3E}">
        <p14:creationId xmlns:p14="http://schemas.microsoft.com/office/powerpoint/2010/main" val="1618269369"/>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4688981" y="1352282"/>
            <a:ext cx="2524260" cy="1803042"/>
          </a:xfrm>
          <a:prstGeom prst="rtTriangle">
            <a:avLst/>
          </a:prstGeom>
          <a:solidFill>
            <a:srgbClr val="75B44A"/>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排版</a:t>
            </a:r>
            <a:endParaRPr lang="zh-CN" altLang="en-US" sz="24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1081823" y="1030310"/>
            <a:ext cx="6131418" cy="4084749"/>
            <a:chOff x="1081823" y="1030310"/>
            <a:chExt cx="6131418" cy="4084749"/>
          </a:xfrm>
        </p:grpSpPr>
        <p:sp>
          <p:nvSpPr>
            <p:cNvPr id="12" name="线形标注 2(带强调线) 11"/>
            <p:cNvSpPr/>
            <p:nvPr/>
          </p:nvSpPr>
          <p:spPr>
            <a:xfrm flipH="1">
              <a:off x="1081823" y="1030310"/>
              <a:ext cx="1622739" cy="1262130"/>
            </a:xfrm>
            <a:prstGeom prst="accentCallout2">
              <a:avLst>
                <a:gd name="adj1" fmla="val 17468"/>
                <a:gd name="adj2" fmla="val -4432"/>
                <a:gd name="adj3" fmla="val 18750"/>
                <a:gd name="adj4" fmla="val -16667"/>
                <a:gd name="adj5" fmla="val 112500"/>
                <a:gd name="adj6" fmla="val -4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000" b="1" dirty="0" smtClean="0">
                  <a:solidFill>
                    <a:schemeClr val="accent3">
                      <a:lumMod val="50000"/>
                    </a:schemeClr>
                  </a:solidFill>
                </a:rPr>
                <a:t>了解目的</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分析观众</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确定形式</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确定内容</a:t>
              </a:r>
              <a:endParaRPr lang="en-US" altLang="zh-CN" sz="2000" b="1" dirty="0" smtClean="0">
                <a:solidFill>
                  <a:schemeClr val="accent3">
                    <a:lumMod val="50000"/>
                  </a:schemeClr>
                </a:solidFill>
              </a:endParaRPr>
            </a:p>
          </p:txBody>
        </p:sp>
        <p:sp>
          <p:nvSpPr>
            <p:cNvPr id="4" name="直角三角形 3"/>
            <p:cNvSpPr/>
            <p:nvPr/>
          </p:nvSpPr>
          <p:spPr>
            <a:xfrm rot="10800000">
              <a:off x="2008029" y="3312017"/>
              <a:ext cx="2524260" cy="1803042"/>
            </a:xfrm>
            <a:prstGeom prst="rtTriangle">
              <a:avLst/>
            </a:prstGeom>
            <a:solidFill>
              <a:srgbClr val="FFCE33"/>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dirty="0"/>
            </a:p>
          </p:txBody>
        </p:sp>
        <p:sp>
          <p:nvSpPr>
            <p:cNvPr id="7" name="直角三角形 6"/>
            <p:cNvSpPr/>
            <p:nvPr/>
          </p:nvSpPr>
          <p:spPr>
            <a:xfrm flipH="1">
              <a:off x="2008029" y="1352282"/>
              <a:ext cx="2524260" cy="1803042"/>
            </a:xfrm>
            <a:prstGeom prst="rtTriangl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构思</a:t>
              </a:r>
              <a:endParaRPr lang="zh-CN" altLang="en-US" sz="2400" b="1" dirty="0">
                <a:latin typeface="微软雅黑" panose="020B0503020204020204" pitchFamily="34" charset="-122"/>
                <a:ea typeface="微软雅黑" panose="020B0503020204020204" pitchFamily="34" charset="-122"/>
              </a:endParaRPr>
            </a:p>
          </p:txBody>
        </p:sp>
        <p:sp>
          <p:nvSpPr>
            <p:cNvPr id="8" name="直角三角形 7"/>
            <p:cNvSpPr/>
            <p:nvPr/>
          </p:nvSpPr>
          <p:spPr>
            <a:xfrm rot="10800000" flipH="1">
              <a:off x="4688981" y="3312017"/>
              <a:ext cx="2524260" cy="1803042"/>
            </a:xfrm>
            <a:prstGeom prst="rtTriangle">
              <a:avLst/>
            </a:prstGeom>
            <a:solidFill>
              <a:srgbClr val="F0975A"/>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 name="文本框 2"/>
            <p:cNvSpPr txBox="1"/>
            <p:nvPr/>
          </p:nvSpPr>
          <p:spPr>
            <a:xfrm>
              <a:off x="3317917" y="3618964"/>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173546" y="3606257"/>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动画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3" name="矩形 12"/>
          <p:cNvSpPr/>
          <p:nvPr/>
        </p:nvSpPr>
        <p:spPr>
          <a:xfrm>
            <a:off x="3865104" y="2101094"/>
            <a:ext cx="3510567" cy="579549"/>
          </a:xfrm>
          <a:prstGeom prst="rect">
            <a:avLst/>
          </a:prstGeom>
          <a:noFill/>
          <a:ln>
            <a:noFill/>
          </a:ln>
        </p:spPr>
        <p:style>
          <a:lnRef idx="3">
            <a:schemeClr val="lt1"/>
          </a:lnRef>
          <a:fillRef idx="1">
            <a:schemeClr val="accent6"/>
          </a:fillRef>
          <a:effectRef idx="1">
            <a:schemeClr val="accent6"/>
          </a:effectRef>
          <a:fontRef idx="minor">
            <a:schemeClr val="lt1"/>
          </a:fontRef>
        </p:style>
        <p:txBody>
          <a:bodyPr rtlCol="0" anchor="ctr"/>
          <a:lstStyle/>
          <a:p>
            <a:r>
              <a:rPr lang="zh-CN" altLang="en-US" sz="3600" b="1" dirty="0" smtClean="0">
                <a:solidFill>
                  <a:schemeClr val="accent3">
                    <a:lumMod val="50000"/>
                  </a:schemeClr>
                </a:solidFill>
              </a:rPr>
              <a:t>四大原则</a:t>
            </a:r>
            <a:endParaRPr lang="en-US" altLang="zh-CN" sz="3600" b="1" dirty="0" smtClean="0">
              <a:solidFill>
                <a:schemeClr val="accent3">
                  <a:lumMod val="50000"/>
                </a:schemeClr>
              </a:solidFill>
            </a:endParaRPr>
          </a:p>
          <a:p>
            <a:r>
              <a:rPr lang="zh-CN" altLang="en-US" sz="3600" b="1" dirty="0">
                <a:solidFill>
                  <a:schemeClr val="accent3">
                    <a:lumMod val="50000"/>
                  </a:schemeClr>
                </a:solidFill>
              </a:rPr>
              <a:t>留白</a:t>
            </a:r>
          </a:p>
        </p:txBody>
      </p:sp>
      <p:grpSp>
        <p:nvGrpSpPr>
          <p:cNvPr id="46" name="组合 45"/>
          <p:cNvGrpSpPr/>
          <p:nvPr/>
        </p:nvGrpSpPr>
        <p:grpSpPr>
          <a:xfrm>
            <a:off x="669649" y="4466571"/>
            <a:ext cx="1525773" cy="1546491"/>
            <a:chOff x="482255" y="4827805"/>
            <a:chExt cx="1525773" cy="1546491"/>
          </a:xfrm>
        </p:grpSpPr>
        <p:sp>
          <p:nvSpPr>
            <p:cNvPr id="16" name="矩形 15"/>
            <p:cNvSpPr/>
            <p:nvPr/>
          </p:nvSpPr>
          <p:spPr>
            <a:xfrm>
              <a:off x="482255" y="4827805"/>
              <a:ext cx="1525773" cy="1546491"/>
            </a:xfrm>
            <a:prstGeom prst="rect">
              <a:avLst/>
            </a:prstGeom>
            <a:solidFill>
              <a:schemeClr val="bg1"/>
            </a:solidFill>
            <a:ln>
              <a:solidFill>
                <a:schemeClr val="bg1"/>
              </a:solidFill>
            </a:ln>
            <a:effectLst>
              <a:outerShdw blurRad="63500" dir="18000000" sx="108000" sy="10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649357" y="5088555"/>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49357" y="5343660"/>
              <a:ext cx="12062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49357" y="5598765"/>
              <a:ext cx="8216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49357" y="5853870"/>
              <a:ext cx="1066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49357" y="6108974"/>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778739" y="4466571"/>
            <a:ext cx="1525773" cy="1546491"/>
            <a:chOff x="2757099" y="4827805"/>
            <a:chExt cx="1525773" cy="1546491"/>
          </a:xfrm>
        </p:grpSpPr>
        <p:sp>
          <p:nvSpPr>
            <p:cNvPr id="35" name="矩形 34"/>
            <p:cNvSpPr/>
            <p:nvPr/>
          </p:nvSpPr>
          <p:spPr>
            <a:xfrm>
              <a:off x="2757099" y="4827805"/>
              <a:ext cx="1525773" cy="1546491"/>
            </a:xfrm>
            <a:prstGeom prst="rect">
              <a:avLst/>
            </a:prstGeom>
            <a:solidFill>
              <a:schemeClr val="bg1"/>
            </a:solidFill>
            <a:ln>
              <a:solidFill>
                <a:schemeClr val="bg1"/>
              </a:solidFill>
            </a:ln>
            <a:effectLst>
              <a:outerShdw blurRad="63500" dir="18000000" sx="108000" sy="10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2899937" y="5088555"/>
              <a:ext cx="117944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899937" y="5343660"/>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899937" y="5598765"/>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899937" y="5853870"/>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899937" y="6108974"/>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4887829" y="4466571"/>
            <a:ext cx="1525773" cy="1546491"/>
            <a:chOff x="5093966" y="4827805"/>
            <a:chExt cx="1525773" cy="1546491"/>
          </a:xfrm>
        </p:grpSpPr>
        <p:sp>
          <p:nvSpPr>
            <p:cNvPr id="49" name="矩形 48"/>
            <p:cNvSpPr/>
            <p:nvPr/>
          </p:nvSpPr>
          <p:spPr>
            <a:xfrm>
              <a:off x="5093966" y="4827805"/>
              <a:ext cx="1525773" cy="1546491"/>
            </a:xfrm>
            <a:prstGeom prst="rect">
              <a:avLst/>
            </a:prstGeom>
            <a:solidFill>
              <a:schemeClr val="bg1"/>
            </a:solidFill>
            <a:ln>
              <a:solidFill>
                <a:schemeClr val="bg1"/>
              </a:solidFill>
            </a:ln>
            <a:effectLst>
              <a:outerShdw blurRad="63500" dir="18000000" sx="108000" sy="10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5236804" y="5088555"/>
              <a:ext cx="117944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236804" y="5343660"/>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236804" y="5216107"/>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236804" y="5853870"/>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5236804" y="5976452"/>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6996918" y="4466571"/>
            <a:ext cx="1525773" cy="1546491"/>
            <a:chOff x="7261448" y="4825519"/>
            <a:chExt cx="1525773" cy="1546491"/>
          </a:xfrm>
        </p:grpSpPr>
        <p:sp>
          <p:nvSpPr>
            <p:cNvPr id="55" name="矩形 54"/>
            <p:cNvSpPr/>
            <p:nvPr/>
          </p:nvSpPr>
          <p:spPr>
            <a:xfrm>
              <a:off x="7261448" y="4825519"/>
              <a:ext cx="1525773" cy="1546491"/>
            </a:xfrm>
            <a:prstGeom prst="rect">
              <a:avLst/>
            </a:prstGeom>
            <a:solidFill>
              <a:schemeClr val="bg1"/>
            </a:solidFill>
            <a:ln>
              <a:solidFill>
                <a:schemeClr val="bg1"/>
              </a:solidFill>
            </a:ln>
            <a:effectLst>
              <a:outerShdw blurRad="63500" dir="18000000" sx="108000" sy="108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7434612" y="5088555"/>
              <a:ext cx="4901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434612" y="5343660"/>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434612" y="5216107"/>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434612" y="5850277"/>
              <a:ext cx="49018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434612" y="6105382"/>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34612" y="5977829"/>
              <a:ext cx="11794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矩形 64"/>
          <p:cNvSpPr/>
          <p:nvPr/>
        </p:nvSpPr>
        <p:spPr>
          <a:xfrm>
            <a:off x="873241" y="3842481"/>
            <a:ext cx="1056441" cy="478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accent3">
                    <a:lumMod val="50000"/>
                  </a:schemeClr>
                </a:solidFill>
              </a:rPr>
              <a:t>对齐</a:t>
            </a:r>
            <a:endParaRPr lang="zh-CN" altLang="en-US" sz="2400" b="1" dirty="0">
              <a:solidFill>
                <a:schemeClr val="accent3">
                  <a:lumMod val="50000"/>
                </a:schemeClr>
              </a:solidFill>
            </a:endParaRPr>
          </a:p>
        </p:txBody>
      </p:sp>
      <p:sp>
        <p:nvSpPr>
          <p:cNvPr id="66" name="矩形 65"/>
          <p:cNvSpPr/>
          <p:nvPr/>
        </p:nvSpPr>
        <p:spPr>
          <a:xfrm>
            <a:off x="3013404" y="3834939"/>
            <a:ext cx="1056441" cy="478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accent3">
                    <a:lumMod val="50000"/>
                  </a:schemeClr>
                </a:solidFill>
              </a:rPr>
              <a:t>对比</a:t>
            </a:r>
            <a:endParaRPr lang="zh-CN" altLang="en-US" sz="2400" b="1" dirty="0">
              <a:solidFill>
                <a:schemeClr val="accent3">
                  <a:lumMod val="50000"/>
                </a:schemeClr>
              </a:solidFill>
            </a:endParaRPr>
          </a:p>
        </p:txBody>
      </p:sp>
      <p:sp>
        <p:nvSpPr>
          <p:cNvPr id="67" name="矩形 66"/>
          <p:cNvSpPr/>
          <p:nvPr/>
        </p:nvSpPr>
        <p:spPr>
          <a:xfrm>
            <a:off x="5122494" y="3851359"/>
            <a:ext cx="1056441" cy="478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accent3">
                    <a:lumMod val="50000"/>
                  </a:schemeClr>
                </a:solidFill>
              </a:rPr>
              <a:t>集中</a:t>
            </a:r>
            <a:endParaRPr lang="zh-CN" altLang="en-US" sz="2400" b="1" dirty="0">
              <a:solidFill>
                <a:schemeClr val="accent3">
                  <a:lumMod val="50000"/>
                </a:schemeClr>
              </a:solidFill>
            </a:endParaRPr>
          </a:p>
        </p:txBody>
      </p:sp>
      <p:sp>
        <p:nvSpPr>
          <p:cNvPr id="68" name="矩形 67"/>
          <p:cNvSpPr/>
          <p:nvPr/>
        </p:nvSpPr>
        <p:spPr>
          <a:xfrm>
            <a:off x="7231582" y="3863818"/>
            <a:ext cx="1056441" cy="478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accent3">
                    <a:lumMod val="50000"/>
                  </a:schemeClr>
                </a:solidFill>
              </a:rPr>
              <a:t>统一</a:t>
            </a:r>
            <a:endParaRPr lang="zh-CN" altLang="en-US" sz="2400" b="1" dirty="0">
              <a:solidFill>
                <a:schemeClr val="accent3">
                  <a:lumMod val="50000"/>
                </a:schemeClr>
              </a:solidFill>
            </a:endParaRPr>
          </a:p>
        </p:txBody>
      </p:sp>
      <p:sp>
        <p:nvSpPr>
          <p:cNvPr id="48" name="标题 1"/>
          <p:cNvSpPr txBox="1">
            <a:spLocks/>
          </p:cNvSpPr>
          <p:nvPr/>
        </p:nvSpPr>
        <p:spPr bwMode="auto">
          <a:xfrm>
            <a:off x="286453" y="-107058"/>
            <a:ext cx="35131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b="1" dirty="0">
                <a:solidFill>
                  <a:srgbClr val="A6A6A6"/>
                </a:solidFill>
                <a:latin typeface="微软雅黑" panose="020B0503020204020204" pitchFamily="34" charset="-122"/>
                <a:ea typeface="微软雅黑" panose="020B0503020204020204" pitchFamily="34" charset="-122"/>
              </a:rPr>
              <a:t>[</a:t>
            </a:r>
            <a:r>
              <a:rPr lang="en-US" altLang="zh-CN" b="1" dirty="0" smtClean="0">
                <a:solidFill>
                  <a:srgbClr val="A6A6A6"/>
                </a:solidFill>
                <a:latin typeface="微软雅黑" panose="020B0503020204020204" pitchFamily="34" charset="-122"/>
                <a:ea typeface="微软雅黑" panose="020B0503020204020204" pitchFamily="34" charset="-122"/>
              </a:rPr>
              <a:t>03]</a:t>
            </a:r>
            <a:endParaRPr lang="zh-CN" altLang="zh-CN" b="1" dirty="0">
              <a:solidFill>
                <a:srgbClr val="A6A6A6"/>
              </a:solidFill>
              <a:latin typeface="微软雅黑" panose="020B0503020204020204" pitchFamily="34" charset="-122"/>
              <a:ea typeface="微软雅黑" panose="020B0503020204020204" pitchFamily="34" charset="-122"/>
            </a:endParaRPr>
          </a:p>
        </p:txBody>
      </p:sp>
      <p:sp>
        <p:nvSpPr>
          <p:cNvPr id="59" name="矩形 24"/>
          <p:cNvSpPr>
            <a:spLocks noChangeArrowheads="1"/>
          </p:cNvSpPr>
          <p:nvPr/>
        </p:nvSpPr>
        <p:spPr bwMode="auto">
          <a:xfrm>
            <a:off x="1358910" y="238191"/>
            <a:ext cx="2319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如何制作</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71011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2222E-6 3.33333E-6 L -0.81545 3.33333E-6 " pathEditMode="relative" rAng="0" ptsTypes="AA">
                                      <p:cBhvr>
                                        <p:cTn id="6" dur="2000" fill="hold"/>
                                        <p:tgtEl>
                                          <p:spTgt spid="2"/>
                                        </p:tgtEl>
                                        <p:attrNameLst>
                                          <p:attrName>ppt_x</p:attrName>
                                          <p:attrName>ppt_y</p:attrName>
                                        </p:attrNameLst>
                                      </p:cBhvr>
                                      <p:rCtr x="-40781" y="0"/>
                                    </p:animMotion>
                                  </p:childTnLst>
                                </p:cTn>
                              </p:par>
                              <p:par>
                                <p:cTn id="7" presetID="35" presetClass="path" presetSubtype="0" accel="50000" decel="50000" fill="hold" grpId="0" nodeType="withEffect">
                                  <p:stCondLst>
                                    <p:cond delay="0"/>
                                  </p:stCondLst>
                                  <p:childTnLst>
                                    <p:animMotion origin="layout" path="M 1.94444E-6 -3.7037E-6 L -0.35504 -3.7037E-6 " pathEditMode="relative" rAng="0" ptsTypes="AA">
                                      <p:cBhvr>
                                        <p:cTn id="8" dur="2000" fill="hold"/>
                                        <p:tgtEl>
                                          <p:spTgt spid="5"/>
                                        </p:tgtEl>
                                        <p:attrNameLst>
                                          <p:attrName>ppt_x</p:attrName>
                                          <p:attrName>ppt_y</p:attrName>
                                        </p:attrNameLst>
                                      </p:cBhvr>
                                      <p:rCtr x="-17760" y="0"/>
                                    </p:animMotion>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65" grpId="0"/>
      <p:bldP spid="66" grpId="0"/>
      <p:bldP spid="67" grpId="0"/>
      <p:bldP spid="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759" y="-29171"/>
            <a:ext cx="2047741" cy="158410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3" name="文本框 2"/>
          <p:cNvSpPr txBox="1"/>
          <p:nvPr/>
        </p:nvSpPr>
        <p:spPr>
          <a:xfrm>
            <a:off x="296214" y="927279"/>
            <a:ext cx="1751526" cy="523220"/>
          </a:xfrm>
          <a:prstGeom prst="rect">
            <a:avLst/>
          </a:prstGeom>
          <a:noFill/>
        </p:spPr>
        <p:txBody>
          <a:bodyPr wrap="square" rtlCol="0">
            <a:spAutoFit/>
          </a:bodyPr>
          <a:lstStyle/>
          <a:p>
            <a:r>
              <a:rPr lang="zh-CN" altLang="en-US" sz="2800" b="1" dirty="0" smtClean="0">
                <a:solidFill>
                  <a:schemeClr val="bg1"/>
                </a:solidFill>
              </a:rPr>
              <a:t>关于对齐</a:t>
            </a:r>
            <a:endParaRPr lang="zh-CN" altLang="en-US" sz="2800" b="1" dirty="0">
              <a:solidFill>
                <a:schemeClr val="bg1"/>
              </a:solidFill>
            </a:endParaRPr>
          </a:p>
        </p:txBody>
      </p:sp>
      <p:cxnSp>
        <p:nvCxnSpPr>
          <p:cNvPr id="5" name="直接连接符 4"/>
          <p:cNvCxnSpPr/>
          <p:nvPr/>
        </p:nvCxnSpPr>
        <p:spPr>
          <a:xfrm>
            <a:off x="399244" y="1738648"/>
            <a:ext cx="7688688"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7" name="文本框 6"/>
          <p:cNvSpPr txBox="1"/>
          <p:nvPr/>
        </p:nvSpPr>
        <p:spPr>
          <a:xfrm>
            <a:off x="2343955" y="1265833"/>
            <a:ext cx="4475410" cy="369332"/>
          </a:xfrm>
          <a:prstGeom prst="rect">
            <a:avLst/>
          </a:prstGeom>
          <a:noFill/>
        </p:spPr>
        <p:txBody>
          <a:bodyPr wrap="square" rtlCol="0">
            <a:spAutoFit/>
          </a:bodyPr>
          <a:lstStyle/>
          <a:p>
            <a:r>
              <a:rPr lang="zh-CN" altLang="en-US" dirty="0" smtClean="0"/>
              <a:t>一共三种：左对齐、右对齐和居中对齐</a:t>
            </a:r>
            <a:endParaRPr lang="zh-CN" altLang="en-US" dirty="0"/>
          </a:p>
        </p:txBody>
      </p:sp>
      <p:grpSp>
        <p:nvGrpSpPr>
          <p:cNvPr id="12" name="组合 11"/>
          <p:cNvGrpSpPr/>
          <p:nvPr/>
        </p:nvGrpSpPr>
        <p:grpSpPr>
          <a:xfrm>
            <a:off x="399244" y="2653046"/>
            <a:ext cx="2492063" cy="3618963"/>
            <a:chOff x="1023868" y="2820472"/>
            <a:chExt cx="2492063" cy="3618963"/>
          </a:xfrm>
        </p:grpSpPr>
        <p:sp>
          <p:nvSpPr>
            <p:cNvPr id="8" name="矩形 7"/>
            <p:cNvSpPr/>
            <p:nvPr/>
          </p:nvSpPr>
          <p:spPr>
            <a:xfrm>
              <a:off x="1023868" y="2820472"/>
              <a:ext cx="2492063" cy="3618963"/>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9" name="文本框 8"/>
            <p:cNvSpPr txBox="1"/>
            <p:nvPr/>
          </p:nvSpPr>
          <p:spPr>
            <a:xfrm>
              <a:off x="1097922" y="3257768"/>
              <a:ext cx="2343954" cy="1754326"/>
            </a:xfrm>
            <a:prstGeom prst="rect">
              <a:avLst/>
            </a:prstGeom>
            <a:noFill/>
          </p:spPr>
          <p:txBody>
            <a:bodyPr wrap="square" rtlCol="0">
              <a:spAutoFit/>
            </a:bodyPr>
            <a:lstStyle/>
            <a:p>
              <a:r>
                <a:rPr lang="zh-CN" altLang="en-US" dirty="0" smtClean="0"/>
                <a:t>我是</a:t>
              </a:r>
              <a:r>
                <a:rPr lang="zh-CN" altLang="en-US" b="1" dirty="0" smtClean="0"/>
                <a:t>左对齐</a:t>
              </a:r>
              <a:endParaRPr lang="en-US" altLang="zh-CN" b="1" dirty="0" smtClean="0"/>
            </a:p>
            <a:p>
              <a:endParaRPr lang="en-US" altLang="zh-CN" dirty="0"/>
            </a:p>
            <a:p>
              <a:endParaRPr lang="en-US" altLang="zh-CN" dirty="0" smtClean="0"/>
            </a:p>
            <a:p>
              <a:r>
                <a:rPr lang="zh-CN" altLang="en-US" dirty="0" smtClean="0"/>
                <a:t>我给人的感觉是随和自然，大家都说简介好看</a:t>
              </a:r>
              <a:endParaRPr lang="en-US" altLang="zh-CN" dirty="0" smtClean="0"/>
            </a:p>
          </p:txBody>
        </p:sp>
        <p:sp>
          <p:nvSpPr>
            <p:cNvPr id="11" name="文本框 10"/>
            <p:cNvSpPr txBox="1"/>
            <p:nvPr/>
          </p:nvSpPr>
          <p:spPr>
            <a:xfrm>
              <a:off x="1097922" y="5195812"/>
              <a:ext cx="2343954" cy="646331"/>
            </a:xfrm>
            <a:prstGeom prst="rect">
              <a:avLst/>
            </a:prstGeom>
            <a:noFill/>
          </p:spPr>
          <p:txBody>
            <a:bodyPr wrap="square" rtlCol="0">
              <a:spAutoFit/>
            </a:bodyPr>
            <a:lstStyle/>
            <a:p>
              <a:pPr algn="dist"/>
              <a:r>
                <a:rPr lang="zh-CN" altLang="en-US" dirty="0" smtClean="0"/>
                <a:t>但请不要不恰当地使用左右对齐</a:t>
              </a:r>
              <a:endParaRPr lang="en-US" altLang="zh-CN" dirty="0" smtClean="0"/>
            </a:p>
          </p:txBody>
        </p:sp>
      </p:grpSp>
      <p:grpSp>
        <p:nvGrpSpPr>
          <p:cNvPr id="13" name="组合 12"/>
          <p:cNvGrpSpPr/>
          <p:nvPr/>
        </p:nvGrpSpPr>
        <p:grpSpPr>
          <a:xfrm>
            <a:off x="3323820" y="2653046"/>
            <a:ext cx="2492063" cy="3618963"/>
            <a:chOff x="1023868" y="2820472"/>
            <a:chExt cx="2492063" cy="3618963"/>
          </a:xfrm>
        </p:grpSpPr>
        <p:sp>
          <p:nvSpPr>
            <p:cNvPr id="14" name="矩形 13"/>
            <p:cNvSpPr/>
            <p:nvPr/>
          </p:nvSpPr>
          <p:spPr>
            <a:xfrm>
              <a:off x="1023868" y="2820472"/>
              <a:ext cx="2492063" cy="3618963"/>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5" name="文本框 14"/>
            <p:cNvSpPr txBox="1"/>
            <p:nvPr/>
          </p:nvSpPr>
          <p:spPr>
            <a:xfrm>
              <a:off x="1097922" y="3257768"/>
              <a:ext cx="2343954" cy="2585323"/>
            </a:xfrm>
            <a:prstGeom prst="rect">
              <a:avLst/>
            </a:prstGeom>
            <a:noFill/>
          </p:spPr>
          <p:txBody>
            <a:bodyPr wrap="square" rtlCol="0">
              <a:spAutoFit/>
            </a:bodyPr>
            <a:lstStyle/>
            <a:p>
              <a:pPr algn="ctr"/>
              <a:r>
                <a:rPr lang="zh-CN" altLang="en-US" dirty="0" smtClean="0"/>
                <a:t>我是</a:t>
              </a:r>
              <a:r>
                <a:rPr lang="zh-CN" altLang="en-US" b="1" dirty="0" smtClean="0"/>
                <a:t>居中对齐</a:t>
              </a:r>
              <a:endParaRPr lang="en-US" altLang="zh-CN" dirty="0"/>
            </a:p>
            <a:p>
              <a:pPr algn="ctr"/>
              <a:endParaRPr lang="en-US" altLang="zh-CN" dirty="0" smtClean="0"/>
            </a:p>
            <a:p>
              <a:pPr algn="ctr"/>
              <a:r>
                <a:rPr lang="zh-CN" altLang="en-US" dirty="0" smtClean="0"/>
                <a:t>我给人的感觉是</a:t>
              </a:r>
              <a:endParaRPr lang="en-US" altLang="zh-CN" dirty="0" smtClean="0"/>
            </a:p>
            <a:p>
              <a:pPr algn="ctr"/>
              <a:r>
                <a:rPr lang="zh-CN" altLang="en-US" dirty="0" smtClean="0"/>
                <a:t>安全又顺眼</a:t>
              </a:r>
              <a:endParaRPr lang="en-US" altLang="zh-CN" dirty="0" smtClean="0"/>
            </a:p>
            <a:p>
              <a:pPr algn="ctr"/>
              <a:r>
                <a:rPr lang="zh-CN" altLang="en-US" dirty="0" smtClean="0"/>
                <a:t>正式而严肃</a:t>
              </a:r>
              <a:endParaRPr lang="en-US" altLang="zh-CN" dirty="0" smtClean="0"/>
            </a:p>
            <a:p>
              <a:pPr algn="ctr"/>
              <a:r>
                <a:rPr lang="zh-CN" altLang="en-US" dirty="0" smtClean="0"/>
                <a:t>有时候会显得呆板</a:t>
              </a:r>
              <a:endParaRPr lang="en-US" altLang="zh-CN" dirty="0" smtClean="0"/>
            </a:p>
            <a:p>
              <a:pPr algn="ctr"/>
              <a:r>
                <a:rPr lang="zh-CN" altLang="en-US" dirty="0" smtClean="0"/>
                <a:t>有的时候</a:t>
              </a:r>
              <a:endParaRPr lang="en-US" altLang="zh-CN" dirty="0" smtClean="0"/>
            </a:p>
            <a:p>
              <a:pPr algn="ctr"/>
              <a:r>
                <a:rPr lang="zh-CN" altLang="en-US" dirty="0" smtClean="0"/>
                <a:t>会像</a:t>
              </a:r>
              <a:endParaRPr lang="en-US" altLang="zh-CN" dirty="0" smtClean="0"/>
            </a:p>
            <a:p>
              <a:pPr algn="ctr"/>
              <a:r>
                <a:rPr lang="zh-CN" altLang="en-US" dirty="0"/>
                <a:t>墓志铭</a:t>
              </a:r>
              <a:endParaRPr lang="en-US" altLang="zh-CN" dirty="0" smtClean="0"/>
            </a:p>
          </p:txBody>
        </p:sp>
      </p:grpSp>
      <p:grpSp>
        <p:nvGrpSpPr>
          <p:cNvPr id="17" name="组合 16"/>
          <p:cNvGrpSpPr/>
          <p:nvPr/>
        </p:nvGrpSpPr>
        <p:grpSpPr>
          <a:xfrm>
            <a:off x="6248397" y="2653046"/>
            <a:ext cx="2492063" cy="3618963"/>
            <a:chOff x="1023868" y="2820472"/>
            <a:chExt cx="2492063" cy="3618963"/>
          </a:xfrm>
        </p:grpSpPr>
        <p:sp>
          <p:nvSpPr>
            <p:cNvPr id="18" name="矩形 17"/>
            <p:cNvSpPr/>
            <p:nvPr/>
          </p:nvSpPr>
          <p:spPr>
            <a:xfrm>
              <a:off x="1023868" y="2820472"/>
              <a:ext cx="2492063" cy="3618963"/>
            </a:xfrm>
            <a:prstGeom prst="rect">
              <a:avLst/>
            </a:prstGeom>
            <a:solidFill>
              <a:schemeClr val="accent6">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9" name="文本框 18"/>
            <p:cNvSpPr txBox="1"/>
            <p:nvPr/>
          </p:nvSpPr>
          <p:spPr>
            <a:xfrm>
              <a:off x="1097922" y="3257768"/>
              <a:ext cx="2343954" cy="1754326"/>
            </a:xfrm>
            <a:prstGeom prst="rect">
              <a:avLst/>
            </a:prstGeom>
            <a:noFill/>
          </p:spPr>
          <p:txBody>
            <a:bodyPr wrap="square" rtlCol="0">
              <a:spAutoFit/>
            </a:bodyPr>
            <a:lstStyle/>
            <a:p>
              <a:pPr algn="r"/>
              <a:r>
                <a:rPr lang="zh-CN" altLang="en-US" dirty="0" smtClean="0"/>
                <a:t>我是</a:t>
              </a:r>
              <a:r>
                <a:rPr lang="zh-CN" altLang="en-US" b="1" dirty="0" smtClean="0"/>
                <a:t>右对齐</a:t>
              </a:r>
              <a:endParaRPr lang="en-US" altLang="zh-CN" b="1" dirty="0" smtClean="0"/>
            </a:p>
            <a:p>
              <a:pPr algn="r"/>
              <a:endParaRPr lang="en-US" altLang="zh-CN" dirty="0"/>
            </a:p>
            <a:p>
              <a:pPr algn="r"/>
              <a:endParaRPr lang="en-US" altLang="zh-CN" dirty="0" smtClean="0"/>
            </a:p>
            <a:p>
              <a:pPr algn="r"/>
              <a:r>
                <a:rPr lang="zh-CN" altLang="en-US" dirty="0" smtClean="0"/>
                <a:t>我不符合</a:t>
              </a:r>
              <a:endParaRPr lang="en-US" altLang="zh-CN" dirty="0" smtClean="0"/>
            </a:p>
            <a:p>
              <a:pPr algn="r"/>
              <a:r>
                <a:rPr lang="zh-CN" altLang="en-US" dirty="0" smtClean="0"/>
                <a:t>一般书写方式</a:t>
              </a:r>
              <a:endParaRPr lang="en-US" altLang="zh-CN" dirty="0" smtClean="0"/>
            </a:p>
            <a:p>
              <a:pPr algn="r"/>
              <a:r>
                <a:rPr lang="zh-CN" altLang="en-US" dirty="0" smtClean="0"/>
                <a:t>因此显得很独特</a:t>
              </a:r>
              <a:endParaRPr lang="en-US" altLang="zh-CN" dirty="0" smtClean="0"/>
            </a:p>
          </p:txBody>
        </p:sp>
        <p:sp>
          <p:nvSpPr>
            <p:cNvPr id="20" name="文本框 19"/>
            <p:cNvSpPr txBox="1"/>
            <p:nvPr/>
          </p:nvSpPr>
          <p:spPr>
            <a:xfrm>
              <a:off x="1097922" y="5195812"/>
              <a:ext cx="2343954" cy="646331"/>
            </a:xfrm>
            <a:prstGeom prst="rect">
              <a:avLst/>
            </a:prstGeom>
            <a:noFill/>
          </p:spPr>
          <p:txBody>
            <a:bodyPr wrap="square" rtlCol="0">
              <a:spAutoFit/>
            </a:bodyPr>
            <a:lstStyle/>
            <a:p>
              <a:pPr algn="r"/>
              <a:r>
                <a:rPr lang="zh-CN" altLang="en-US" dirty="0" smtClean="0"/>
                <a:t>但有时候</a:t>
              </a:r>
              <a:endParaRPr lang="en-US" altLang="zh-CN" dirty="0" smtClean="0"/>
            </a:p>
            <a:p>
              <a:pPr algn="r"/>
              <a:r>
                <a:rPr lang="zh-CN" altLang="en-US" dirty="0"/>
                <a:t>也</a:t>
              </a:r>
              <a:r>
                <a:rPr lang="zh-CN" altLang="en-US" dirty="0" smtClean="0"/>
                <a:t>会显得很尴尬</a:t>
              </a:r>
              <a:endParaRPr lang="en-US" altLang="zh-CN" dirty="0" smtClean="0"/>
            </a:p>
          </p:txBody>
        </p:sp>
      </p:grpSp>
      <p:sp>
        <p:nvSpPr>
          <p:cNvPr id="21" name="文本框 20"/>
          <p:cNvSpPr txBox="1"/>
          <p:nvPr/>
        </p:nvSpPr>
        <p:spPr>
          <a:xfrm>
            <a:off x="296214" y="527169"/>
            <a:ext cx="1751526" cy="400110"/>
          </a:xfrm>
          <a:prstGeom prst="rect">
            <a:avLst/>
          </a:prstGeom>
          <a:noFill/>
        </p:spPr>
        <p:txBody>
          <a:bodyPr wrap="square" rtlCol="0">
            <a:spAutoFit/>
          </a:bodyPr>
          <a:lstStyle/>
          <a:p>
            <a:r>
              <a:rPr lang="zh-CN" altLang="en-US" sz="2000" b="1" dirty="0" smtClean="0">
                <a:solidFill>
                  <a:schemeClr val="bg1"/>
                </a:solidFill>
              </a:rPr>
              <a:t>设计四原则</a:t>
            </a:r>
            <a:r>
              <a:rPr lang="en-US" altLang="zh-CN" sz="2000" b="1" dirty="0" smtClean="0">
                <a:solidFill>
                  <a:schemeClr val="bg1"/>
                </a:solidFill>
                <a:latin typeface="+mn-ea"/>
              </a:rPr>
              <a:t>1</a:t>
            </a:r>
            <a:endParaRPr lang="zh-CN" altLang="en-US" sz="2000" b="1" dirty="0">
              <a:solidFill>
                <a:schemeClr val="bg1"/>
              </a:solidFill>
              <a:latin typeface="+mn-ea"/>
            </a:endParaRPr>
          </a:p>
        </p:txBody>
      </p:sp>
    </p:spTree>
    <p:extLst>
      <p:ext uri="{BB962C8B-B14F-4D97-AF65-F5344CB8AC3E}">
        <p14:creationId xmlns:p14="http://schemas.microsoft.com/office/powerpoint/2010/main" val="2062493558"/>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759" y="-29171"/>
            <a:ext cx="2047741" cy="158410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3" name="文本框 2"/>
          <p:cNvSpPr txBox="1"/>
          <p:nvPr/>
        </p:nvSpPr>
        <p:spPr>
          <a:xfrm>
            <a:off x="296214" y="927279"/>
            <a:ext cx="1751526" cy="523220"/>
          </a:xfrm>
          <a:prstGeom prst="rect">
            <a:avLst/>
          </a:prstGeom>
          <a:noFill/>
        </p:spPr>
        <p:txBody>
          <a:bodyPr wrap="square" rtlCol="0">
            <a:spAutoFit/>
          </a:bodyPr>
          <a:lstStyle/>
          <a:p>
            <a:r>
              <a:rPr lang="zh-CN" altLang="en-US" sz="2800" b="1" dirty="0" smtClean="0">
                <a:solidFill>
                  <a:schemeClr val="bg1"/>
                </a:solidFill>
              </a:rPr>
              <a:t>关于对齐</a:t>
            </a:r>
            <a:endParaRPr lang="zh-CN" altLang="en-US" sz="2800" b="1" dirty="0">
              <a:solidFill>
                <a:schemeClr val="bg1"/>
              </a:solidFill>
            </a:endParaRPr>
          </a:p>
        </p:txBody>
      </p:sp>
      <p:cxnSp>
        <p:nvCxnSpPr>
          <p:cNvPr id="4" name="直接连接符 3"/>
          <p:cNvCxnSpPr/>
          <p:nvPr/>
        </p:nvCxnSpPr>
        <p:spPr>
          <a:xfrm>
            <a:off x="399244" y="1738648"/>
            <a:ext cx="7688688"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5" name="文本框 4"/>
          <p:cNvSpPr txBox="1"/>
          <p:nvPr/>
        </p:nvSpPr>
        <p:spPr>
          <a:xfrm>
            <a:off x="2343955" y="1265833"/>
            <a:ext cx="6542469" cy="369332"/>
          </a:xfrm>
          <a:prstGeom prst="rect">
            <a:avLst/>
          </a:prstGeom>
          <a:noFill/>
        </p:spPr>
        <p:txBody>
          <a:bodyPr wrap="square" rtlCol="0">
            <a:spAutoFit/>
          </a:bodyPr>
          <a:lstStyle/>
          <a:p>
            <a:r>
              <a:rPr lang="zh-CN" altLang="en-US" b="1" dirty="0" smtClean="0">
                <a:solidFill>
                  <a:schemeClr val="accent3">
                    <a:lumMod val="50000"/>
                  </a:schemeClr>
                </a:solidFill>
                <a:latin typeface="幼圆" panose="02010509060101010101" pitchFamily="49" charset="-122"/>
                <a:ea typeface="幼圆" panose="02010509060101010101" pitchFamily="49" charset="-122"/>
              </a:rPr>
              <a:t>巧妙地运用各种对齐方法，可以让文案迅速散发高大上的光环</a:t>
            </a:r>
            <a:endParaRPr lang="zh-CN" altLang="en-US" b="1" dirty="0">
              <a:solidFill>
                <a:schemeClr val="accent3">
                  <a:lumMod val="50000"/>
                </a:schemeClr>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77" y="2026798"/>
            <a:ext cx="8023538" cy="4640118"/>
          </a:xfrm>
          <a:prstGeom prst="rect">
            <a:avLst/>
          </a:prstGeom>
        </p:spPr>
      </p:pic>
      <p:sp>
        <p:nvSpPr>
          <p:cNvPr id="7" name="文本框 6"/>
          <p:cNvSpPr txBox="1"/>
          <p:nvPr/>
        </p:nvSpPr>
        <p:spPr>
          <a:xfrm>
            <a:off x="296214" y="527169"/>
            <a:ext cx="1751526" cy="400110"/>
          </a:xfrm>
          <a:prstGeom prst="rect">
            <a:avLst/>
          </a:prstGeom>
          <a:noFill/>
        </p:spPr>
        <p:txBody>
          <a:bodyPr wrap="square" rtlCol="0">
            <a:spAutoFit/>
          </a:bodyPr>
          <a:lstStyle/>
          <a:p>
            <a:r>
              <a:rPr lang="zh-CN" altLang="en-US" sz="2000" b="1" dirty="0" smtClean="0">
                <a:solidFill>
                  <a:schemeClr val="bg1"/>
                </a:solidFill>
              </a:rPr>
              <a:t>设计四原则</a:t>
            </a:r>
            <a:r>
              <a:rPr lang="en-US" altLang="zh-CN" sz="2000" b="1" dirty="0" smtClean="0">
                <a:solidFill>
                  <a:schemeClr val="bg1"/>
                </a:solidFill>
                <a:latin typeface="+mn-ea"/>
              </a:rPr>
              <a:t>1</a:t>
            </a:r>
            <a:endParaRPr lang="zh-CN" altLang="en-US" sz="2000" b="1" dirty="0">
              <a:solidFill>
                <a:schemeClr val="bg1"/>
              </a:solidFill>
              <a:latin typeface="+mn-ea"/>
            </a:endParaRPr>
          </a:p>
        </p:txBody>
      </p:sp>
    </p:spTree>
    <p:extLst>
      <p:ext uri="{BB962C8B-B14F-4D97-AF65-F5344CB8AC3E}">
        <p14:creationId xmlns:p14="http://schemas.microsoft.com/office/powerpoint/2010/main" val="1952093523"/>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8" y="657251"/>
            <a:ext cx="8886424" cy="6200749"/>
          </a:xfrm>
          <a:prstGeom prst="rect">
            <a:avLst/>
          </a:prstGeom>
        </p:spPr>
      </p:pic>
      <p:sp>
        <p:nvSpPr>
          <p:cNvPr id="7" name="矩形 6"/>
          <p:cNvSpPr/>
          <p:nvPr/>
        </p:nvSpPr>
        <p:spPr>
          <a:xfrm>
            <a:off x="3026535" y="762879"/>
            <a:ext cx="3219719" cy="1194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5759" y="-29171"/>
            <a:ext cx="2047741" cy="158410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3" name="文本框 2"/>
          <p:cNvSpPr txBox="1"/>
          <p:nvPr/>
        </p:nvSpPr>
        <p:spPr>
          <a:xfrm>
            <a:off x="296214" y="927279"/>
            <a:ext cx="1751526" cy="523220"/>
          </a:xfrm>
          <a:prstGeom prst="rect">
            <a:avLst/>
          </a:prstGeom>
          <a:noFill/>
        </p:spPr>
        <p:txBody>
          <a:bodyPr wrap="square" rtlCol="0">
            <a:spAutoFit/>
          </a:bodyPr>
          <a:lstStyle/>
          <a:p>
            <a:r>
              <a:rPr lang="zh-CN" altLang="en-US" sz="2800" b="1" dirty="0" smtClean="0">
                <a:solidFill>
                  <a:schemeClr val="bg1"/>
                </a:solidFill>
              </a:rPr>
              <a:t>关于对齐</a:t>
            </a:r>
            <a:endParaRPr lang="zh-CN" altLang="en-US" sz="2800" b="1" dirty="0">
              <a:solidFill>
                <a:schemeClr val="bg1"/>
              </a:solidFill>
            </a:endParaRPr>
          </a:p>
        </p:txBody>
      </p:sp>
      <p:cxnSp>
        <p:nvCxnSpPr>
          <p:cNvPr id="4" name="直接连接符 3"/>
          <p:cNvCxnSpPr/>
          <p:nvPr/>
        </p:nvCxnSpPr>
        <p:spPr>
          <a:xfrm>
            <a:off x="399244" y="1738648"/>
            <a:ext cx="7688688"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5" name="文本框 4"/>
          <p:cNvSpPr txBox="1"/>
          <p:nvPr/>
        </p:nvSpPr>
        <p:spPr>
          <a:xfrm>
            <a:off x="2343955" y="1265833"/>
            <a:ext cx="6542469" cy="369332"/>
          </a:xfrm>
          <a:prstGeom prst="rect">
            <a:avLst/>
          </a:prstGeom>
          <a:noFill/>
        </p:spPr>
        <p:txBody>
          <a:bodyPr wrap="square" rtlCol="0">
            <a:spAutoFit/>
          </a:bodyPr>
          <a:lstStyle/>
          <a:p>
            <a:r>
              <a:rPr lang="zh-CN" altLang="en-US" b="1" dirty="0" smtClean="0">
                <a:solidFill>
                  <a:schemeClr val="accent3">
                    <a:lumMod val="50000"/>
                  </a:schemeClr>
                </a:solidFill>
                <a:latin typeface="幼圆" panose="02010509060101010101" pitchFamily="49" charset="-122"/>
                <a:ea typeface="幼圆" panose="02010509060101010101" pitchFamily="49" charset="-122"/>
              </a:rPr>
              <a:t>制作</a:t>
            </a:r>
            <a:r>
              <a:rPr lang="en-US" altLang="zh-CN" b="1" dirty="0" smtClean="0">
                <a:solidFill>
                  <a:schemeClr val="accent3">
                    <a:lumMod val="50000"/>
                  </a:schemeClr>
                </a:solidFill>
                <a:ea typeface="幼圆" panose="02010509060101010101" pitchFamily="49" charset="-122"/>
              </a:rPr>
              <a:t>PPT</a:t>
            </a:r>
            <a:r>
              <a:rPr lang="zh-CN" altLang="en-US" b="1" dirty="0" smtClean="0">
                <a:solidFill>
                  <a:schemeClr val="accent3">
                    <a:lumMod val="50000"/>
                  </a:schemeClr>
                </a:solidFill>
                <a:latin typeface="幼圆" panose="02010509060101010101" pitchFamily="49" charset="-122"/>
                <a:ea typeface="幼圆" panose="02010509060101010101" pitchFamily="49" charset="-122"/>
              </a:rPr>
              <a:t>的时候可以参考杂志、海报的独特排版方式</a:t>
            </a:r>
            <a:endParaRPr lang="zh-CN" altLang="en-US" b="1" dirty="0">
              <a:solidFill>
                <a:schemeClr val="accent3">
                  <a:lumMod val="50000"/>
                </a:schemeClr>
              </a:solidFill>
              <a:latin typeface="幼圆" panose="02010509060101010101" pitchFamily="49" charset="-122"/>
              <a:ea typeface="幼圆" panose="02010509060101010101" pitchFamily="49" charset="-122"/>
            </a:endParaRPr>
          </a:p>
        </p:txBody>
      </p:sp>
      <p:sp>
        <p:nvSpPr>
          <p:cNvPr id="8" name="文本框 7"/>
          <p:cNvSpPr txBox="1"/>
          <p:nvPr/>
        </p:nvSpPr>
        <p:spPr>
          <a:xfrm>
            <a:off x="296214" y="527169"/>
            <a:ext cx="1751526" cy="400110"/>
          </a:xfrm>
          <a:prstGeom prst="rect">
            <a:avLst/>
          </a:prstGeom>
          <a:noFill/>
        </p:spPr>
        <p:txBody>
          <a:bodyPr wrap="square" rtlCol="0">
            <a:spAutoFit/>
          </a:bodyPr>
          <a:lstStyle/>
          <a:p>
            <a:r>
              <a:rPr lang="zh-CN" altLang="en-US" sz="2000" b="1" dirty="0" smtClean="0">
                <a:solidFill>
                  <a:schemeClr val="bg1"/>
                </a:solidFill>
              </a:rPr>
              <a:t>设计四原则</a:t>
            </a:r>
            <a:r>
              <a:rPr lang="en-US" altLang="zh-CN" sz="2000" b="1" dirty="0" smtClean="0">
                <a:solidFill>
                  <a:schemeClr val="bg1"/>
                </a:solidFill>
                <a:latin typeface="+mn-ea"/>
              </a:rPr>
              <a:t>1</a:t>
            </a:r>
            <a:endParaRPr lang="zh-CN" altLang="en-US" sz="2000" b="1" dirty="0">
              <a:solidFill>
                <a:schemeClr val="bg1"/>
              </a:solidFill>
              <a:latin typeface="+mn-ea"/>
            </a:endParaRPr>
          </a:p>
        </p:txBody>
      </p:sp>
    </p:spTree>
    <p:extLst>
      <p:ext uri="{BB962C8B-B14F-4D97-AF65-F5344CB8AC3E}">
        <p14:creationId xmlns:p14="http://schemas.microsoft.com/office/powerpoint/2010/main" val="1030170253"/>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2037" y="218511"/>
            <a:ext cx="2857354" cy="69234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3" name="文本框 2"/>
          <p:cNvSpPr txBox="1"/>
          <p:nvPr/>
        </p:nvSpPr>
        <p:spPr>
          <a:xfrm>
            <a:off x="3676922" y="303072"/>
            <a:ext cx="2698123" cy="523220"/>
          </a:xfrm>
          <a:prstGeom prst="rect">
            <a:avLst/>
          </a:prstGeom>
          <a:noFill/>
        </p:spPr>
        <p:txBody>
          <a:bodyPr wrap="square" rtlCol="0">
            <a:spAutoFit/>
          </a:bodyPr>
          <a:lstStyle/>
          <a:p>
            <a:r>
              <a:rPr lang="zh-CN" altLang="en-US" sz="2800" b="1" dirty="0" smtClean="0">
                <a:solidFill>
                  <a:schemeClr val="bg1"/>
                </a:solidFill>
              </a:rPr>
              <a:t>关于差异对比</a:t>
            </a:r>
            <a:endParaRPr lang="zh-CN" altLang="en-US" sz="2800" b="1" dirty="0">
              <a:solidFill>
                <a:schemeClr val="bg1"/>
              </a:solidFill>
            </a:endParaRPr>
          </a:p>
        </p:txBody>
      </p:sp>
      <p:cxnSp>
        <p:nvCxnSpPr>
          <p:cNvPr id="4" name="直接连接符 3"/>
          <p:cNvCxnSpPr/>
          <p:nvPr/>
        </p:nvCxnSpPr>
        <p:spPr>
          <a:xfrm>
            <a:off x="746976" y="1035665"/>
            <a:ext cx="768868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9" name="直接连接符 8"/>
          <p:cNvCxnSpPr/>
          <p:nvPr/>
        </p:nvCxnSpPr>
        <p:spPr>
          <a:xfrm>
            <a:off x="746976" y="1510036"/>
            <a:ext cx="7688688"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10" name="文本框 9"/>
          <p:cNvSpPr txBox="1"/>
          <p:nvPr/>
        </p:nvSpPr>
        <p:spPr>
          <a:xfrm>
            <a:off x="3068392" y="1062427"/>
            <a:ext cx="3451538" cy="369332"/>
          </a:xfrm>
          <a:prstGeom prst="rect">
            <a:avLst/>
          </a:prstGeom>
          <a:noFill/>
        </p:spPr>
        <p:txBody>
          <a:bodyPr wrap="square" rtlCol="0">
            <a:spAutoFit/>
          </a:bodyPr>
          <a:lstStyle/>
          <a:p>
            <a:r>
              <a:rPr lang="zh-CN" altLang="en-US" b="1" dirty="0" smtClean="0">
                <a:solidFill>
                  <a:schemeClr val="accent3">
                    <a:lumMod val="50000"/>
                  </a:schemeClr>
                </a:solidFill>
                <a:latin typeface="幼圆" panose="02010509060101010101" pitchFamily="49" charset="-122"/>
                <a:ea typeface="幼圆" panose="02010509060101010101" pitchFamily="49" charset="-122"/>
              </a:rPr>
              <a:t>要么完全一样，要么完全不同</a:t>
            </a:r>
            <a:endParaRPr lang="zh-CN" altLang="en-US" b="1" dirty="0">
              <a:solidFill>
                <a:schemeClr val="accent3">
                  <a:lumMod val="50000"/>
                </a:schemeClr>
              </a:solidFill>
              <a:latin typeface="幼圆" panose="02010509060101010101" pitchFamily="49" charset="-122"/>
              <a:ea typeface="幼圆" panose="02010509060101010101" pitchFamily="49" charset="-122"/>
            </a:endParaRPr>
          </a:p>
        </p:txBody>
      </p:sp>
      <p:grpSp>
        <p:nvGrpSpPr>
          <p:cNvPr id="13" name="组合 12"/>
          <p:cNvGrpSpPr/>
          <p:nvPr/>
        </p:nvGrpSpPr>
        <p:grpSpPr>
          <a:xfrm>
            <a:off x="1497318" y="2111158"/>
            <a:ext cx="1155261" cy="1187142"/>
            <a:chOff x="2192850" y="1852992"/>
            <a:chExt cx="1155261" cy="1187142"/>
          </a:xfrm>
        </p:grpSpPr>
        <p:sp>
          <p:nvSpPr>
            <p:cNvPr id="14" name="椭圆 13"/>
            <p:cNvSpPr/>
            <p:nvPr/>
          </p:nvSpPr>
          <p:spPr>
            <a:xfrm>
              <a:off x="2194560" y="2589968"/>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799470" y="2589968"/>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192850" y="2007280"/>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743199" y="1852992"/>
              <a:ext cx="604912" cy="60491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3966830" y="2281710"/>
            <a:ext cx="1058845" cy="1016590"/>
            <a:chOff x="3399759" y="2412450"/>
            <a:chExt cx="1058845" cy="1016590"/>
          </a:xfrm>
        </p:grpSpPr>
        <p:sp>
          <p:nvSpPr>
            <p:cNvPr id="19" name="椭圆 18"/>
            <p:cNvSpPr/>
            <p:nvPr/>
          </p:nvSpPr>
          <p:spPr>
            <a:xfrm>
              <a:off x="3399759" y="2978874"/>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008438" y="2978874"/>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399759" y="2412450"/>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008438" y="2412450"/>
              <a:ext cx="450166" cy="4501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339926" y="2265904"/>
            <a:ext cx="1055076" cy="1032396"/>
            <a:chOff x="5963847" y="2007738"/>
            <a:chExt cx="1055076" cy="1032396"/>
          </a:xfrm>
        </p:grpSpPr>
        <p:sp>
          <p:nvSpPr>
            <p:cNvPr id="24" name="椭圆 23"/>
            <p:cNvSpPr/>
            <p:nvPr/>
          </p:nvSpPr>
          <p:spPr>
            <a:xfrm>
              <a:off x="5963847" y="2589968"/>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568757" y="2589968"/>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963847" y="2007738"/>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五角星 26"/>
            <p:cNvSpPr/>
            <p:nvPr/>
          </p:nvSpPr>
          <p:spPr>
            <a:xfrm>
              <a:off x="6585266" y="2024246"/>
              <a:ext cx="417150" cy="417150"/>
            </a:xfrm>
            <a:prstGeom prst="star5">
              <a:avLst>
                <a:gd name="adj" fmla="val 31299"/>
                <a:gd name="hf" fmla="val 105146"/>
                <a:gd name="vf" fmla="val 11055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158242" y="4351387"/>
            <a:ext cx="1406767" cy="1307240"/>
            <a:chOff x="8073148" y="1815671"/>
            <a:chExt cx="1406767" cy="1307240"/>
          </a:xfrm>
        </p:grpSpPr>
        <p:sp>
          <p:nvSpPr>
            <p:cNvPr id="29" name="椭圆 28"/>
            <p:cNvSpPr/>
            <p:nvPr/>
          </p:nvSpPr>
          <p:spPr>
            <a:xfrm>
              <a:off x="8073148" y="2656939"/>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678058" y="2672745"/>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8073148" y="2074709"/>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029749" y="1815671"/>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652579" y="4626231"/>
            <a:ext cx="1071584" cy="1032396"/>
            <a:chOff x="3991930" y="2073770"/>
            <a:chExt cx="1071584" cy="1032396"/>
          </a:xfrm>
        </p:grpSpPr>
        <p:sp>
          <p:nvSpPr>
            <p:cNvPr id="34" name="椭圆 33"/>
            <p:cNvSpPr/>
            <p:nvPr/>
          </p:nvSpPr>
          <p:spPr>
            <a:xfrm>
              <a:off x="3991930" y="2656000"/>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596840" y="2656000"/>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991930" y="2073770"/>
              <a:ext cx="450166" cy="4501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613348" y="2073770"/>
              <a:ext cx="450166" cy="45016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1647557" y="3558072"/>
            <a:ext cx="800219" cy="461665"/>
          </a:xfrm>
          <a:prstGeom prst="rect">
            <a:avLst/>
          </a:prstGeom>
          <a:noFill/>
        </p:spPr>
        <p:txBody>
          <a:bodyPr wrap="none" rtlCol="0">
            <a:spAutoFit/>
          </a:bodyPr>
          <a:lstStyle/>
          <a:p>
            <a:r>
              <a:rPr lang="zh-CN" altLang="en-US" sz="2400" dirty="0" smtClean="0">
                <a:latin typeface="华康俪金黑W8" panose="020B0809000000000000" pitchFamily="49" charset="-122"/>
                <a:ea typeface="华康俪金黑W8" panose="020B0809000000000000" pitchFamily="49" charset="-122"/>
              </a:rPr>
              <a:t>大小</a:t>
            </a:r>
            <a:endParaRPr lang="zh-CN" altLang="en-US" sz="2400" dirty="0">
              <a:latin typeface="华康俪金黑W8" panose="020B0809000000000000" pitchFamily="49" charset="-122"/>
              <a:ea typeface="华康俪金黑W8" panose="020B0809000000000000" pitchFamily="49" charset="-122"/>
            </a:endParaRPr>
          </a:p>
        </p:txBody>
      </p:sp>
      <p:sp>
        <p:nvSpPr>
          <p:cNvPr id="39" name="文本框 38"/>
          <p:cNvSpPr txBox="1"/>
          <p:nvPr/>
        </p:nvSpPr>
        <p:spPr>
          <a:xfrm>
            <a:off x="4116132" y="3558073"/>
            <a:ext cx="800219" cy="461665"/>
          </a:xfrm>
          <a:prstGeom prst="rect">
            <a:avLst/>
          </a:prstGeom>
          <a:noFill/>
        </p:spPr>
        <p:txBody>
          <a:bodyPr wrap="none" rtlCol="0">
            <a:spAutoFit/>
          </a:bodyPr>
          <a:lstStyle/>
          <a:p>
            <a:r>
              <a:rPr lang="zh-CN" altLang="en-US" sz="2400" dirty="0" smtClean="0">
                <a:latin typeface="华康俪金黑W8" panose="020B0809000000000000" pitchFamily="49" charset="-122"/>
                <a:ea typeface="华康俪金黑W8" panose="020B0809000000000000" pitchFamily="49" charset="-122"/>
              </a:rPr>
              <a:t>颜色</a:t>
            </a:r>
            <a:endParaRPr lang="zh-CN" altLang="en-US" sz="2400" dirty="0">
              <a:latin typeface="华康俪金黑W8" panose="020B0809000000000000" pitchFamily="49" charset="-122"/>
              <a:ea typeface="华康俪金黑W8" panose="020B0809000000000000" pitchFamily="49" charset="-122"/>
            </a:endParaRPr>
          </a:p>
        </p:txBody>
      </p:sp>
      <p:sp>
        <p:nvSpPr>
          <p:cNvPr id="40" name="文本框 39"/>
          <p:cNvSpPr txBox="1"/>
          <p:nvPr/>
        </p:nvSpPr>
        <p:spPr>
          <a:xfrm>
            <a:off x="6389982" y="3564092"/>
            <a:ext cx="800219" cy="461665"/>
          </a:xfrm>
          <a:prstGeom prst="rect">
            <a:avLst/>
          </a:prstGeom>
          <a:noFill/>
        </p:spPr>
        <p:txBody>
          <a:bodyPr wrap="none" rtlCol="0">
            <a:spAutoFit/>
          </a:bodyPr>
          <a:lstStyle/>
          <a:p>
            <a:r>
              <a:rPr lang="zh-CN" altLang="en-US" sz="2400" dirty="0" smtClean="0">
                <a:latin typeface="华康俪金黑W8" panose="020B0809000000000000" pitchFamily="49" charset="-122"/>
                <a:ea typeface="华康俪金黑W8" panose="020B0809000000000000" pitchFamily="49" charset="-122"/>
              </a:rPr>
              <a:t>形状</a:t>
            </a:r>
            <a:endParaRPr lang="zh-CN" altLang="en-US" sz="2400" dirty="0">
              <a:latin typeface="华康俪金黑W8" panose="020B0809000000000000" pitchFamily="49" charset="-122"/>
              <a:ea typeface="华康俪金黑W8" panose="020B0809000000000000" pitchFamily="49" charset="-122"/>
            </a:endParaRPr>
          </a:p>
        </p:txBody>
      </p:sp>
      <p:sp>
        <p:nvSpPr>
          <p:cNvPr id="41" name="文本框 40"/>
          <p:cNvSpPr txBox="1"/>
          <p:nvPr/>
        </p:nvSpPr>
        <p:spPr>
          <a:xfrm>
            <a:off x="2790273" y="5906517"/>
            <a:ext cx="800219" cy="461665"/>
          </a:xfrm>
          <a:prstGeom prst="rect">
            <a:avLst/>
          </a:prstGeom>
          <a:noFill/>
        </p:spPr>
        <p:txBody>
          <a:bodyPr wrap="none" rtlCol="0">
            <a:spAutoFit/>
          </a:bodyPr>
          <a:lstStyle/>
          <a:p>
            <a:r>
              <a:rPr lang="zh-CN" altLang="en-US" sz="2400" dirty="0" smtClean="0">
                <a:latin typeface="华康俪金黑W8" panose="020B0809000000000000" pitchFamily="49" charset="-122"/>
                <a:ea typeface="华康俪金黑W8" panose="020B0809000000000000" pitchFamily="49" charset="-122"/>
              </a:rPr>
              <a:t>深浅</a:t>
            </a:r>
            <a:endParaRPr lang="zh-CN" altLang="en-US" sz="2400" dirty="0">
              <a:latin typeface="华康俪金黑W8" panose="020B0809000000000000" pitchFamily="49" charset="-122"/>
              <a:ea typeface="华康俪金黑W8" panose="020B0809000000000000" pitchFamily="49" charset="-122"/>
            </a:endParaRPr>
          </a:p>
        </p:txBody>
      </p:sp>
      <p:sp>
        <p:nvSpPr>
          <p:cNvPr id="42" name="文本框 41"/>
          <p:cNvSpPr txBox="1"/>
          <p:nvPr/>
        </p:nvSpPr>
        <p:spPr>
          <a:xfrm>
            <a:off x="5314624" y="5917362"/>
            <a:ext cx="800219" cy="461665"/>
          </a:xfrm>
          <a:prstGeom prst="rect">
            <a:avLst/>
          </a:prstGeom>
          <a:noFill/>
        </p:spPr>
        <p:txBody>
          <a:bodyPr wrap="none" rtlCol="0">
            <a:spAutoFit/>
          </a:bodyPr>
          <a:lstStyle/>
          <a:p>
            <a:r>
              <a:rPr lang="zh-CN" altLang="en-US" sz="2400" dirty="0">
                <a:latin typeface="华康俪金黑W8" panose="020B0809000000000000" pitchFamily="49" charset="-122"/>
                <a:ea typeface="华康俪金黑W8" panose="020B0809000000000000" pitchFamily="49" charset="-122"/>
              </a:rPr>
              <a:t>距离</a:t>
            </a:r>
          </a:p>
        </p:txBody>
      </p:sp>
      <p:sp>
        <p:nvSpPr>
          <p:cNvPr id="43" name="文本框 42"/>
          <p:cNvSpPr txBox="1"/>
          <p:nvPr/>
        </p:nvSpPr>
        <p:spPr>
          <a:xfrm>
            <a:off x="1747554" y="398370"/>
            <a:ext cx="1751526" cy="400110"/>
          </a:xfrm>
          <a:prstGeom prst="rect">
            <a:avLst/>
          </a:prstGeom>
          <a:noFill/>
        </p:spPr>
        <p:txBody>
          <a:bodyPr wrap="square" rtlCol="0">
            <a:spAutoFit/>
          </a:bodyPr>
          <a:lstStyle/>
          <a:p>
            <a:r>
              <a:rPr lang="zh-CN" altLang="en-US" sz="2000" b="1" dirty="0" smtClean="0">
                <a:solidFill>
                  <a:schemeClr val="accent3">
                    <a:lumMod val="50000"/>
                  </a:schemeClr>
                </a:solidFill>
              </a:rPr>
              <a:t>设计四原则</a:t>
            </a:r>
            <a:r>
              <a:rPr lang="en-US" altLang="zh-CN" sz="2000" b="1" dirty="0" smtClean="0">
                <a:solidFill>
                  <a:schemeClr val="accent3">
                    <a:lumMod val="50000"/>
                  </a:schemeClr>
                </a:solidFill>
                <a:latin typeface="+mn-ea"/>
              </a:rPr>
              <a:t>2</a:t>
            </a:r>
            <a:endParaRPr lang="zh-CN" altLang="en-US" sz="2000" b="1" dirty="0">
              <a:solidFill>
                <a:schemeClr val="accent3">
                  <a:lumMod val="50000"/>
                </a:schemeClr>
              </a:solidFill>
              <a:latin typeface="+mn-ea"/>
            </a:endParaRPr>
          </a:p>
        </p:txBody>
      </p:sp>
    </p:spTree>
    <p:extLst>
      <p:ext uri="{BB962C8B-B14F-4D97-AF65-F5344CB8AC3E}">
        <p14:creationId xmlns:p14="http://schemas.microsoft.com/office/powerpoint/2010/main" val="504546242"/>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37" y="283335"/>
            <a:ext cx="9144000" cy="6284891"/>
          </a:xfrm>
          <a:prstGeom prst="rect">
            <a:avLst/>
          </a:prstGeom>
          <a:solidFill>
            <a:srgbClr val="FFCC99"/>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 name="矩形 2"/>
          <p:cNvSpPr/>
          <p:nvPr/>
        </p:nvSpPr>
        <p:spPr>
          <a:xfrm>
            <a:off x="772732" y="1094704"/>
            <a:ext cx="1854558" cy="1854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chemeClr val="bg2">
                    <a:lumMod val="10000"/>
                  </a:schemeClr>
                </a:solidFill>
              </a:rPr>
              <a:t>我是</a:t>
            </a:r>
            <a:endParaRPr lang="en-US" altLang="zh-CN" sz="6000" dirty="0" smtClean="0">
              <a:solidFill>
                <a:schemeClr val="bg2">
                  <a:lumMod val="10000"/>
                </a:schemeClr>
              </a:solidFill>
            </a:endParaRPr>
          </a:p>
          <a:p>
            <a:pPr algn="ctr"/>
            <a:r>
              <a:rPr lang="zh-CN" altLang="en-US" sz="6000" dirty="0">
                <a:solidFill>
                  <a:schemeClr val="bg2">
                    <a:lumMod val="10000"/>
                  </a:schemeClr>
                </a:solidFill>
              </a:rPr>
              <a:t>大字</a:t>
            </a:r>
          </a:p>
        </p:txBody>
      </p:sp>
      <p:sp>
        <p:nvSpPr>
          <p:cNvPr id="4" name="矩形 3"/>
          <p:cNvSpPr/>
          <p:nvPr/>
        </p:nvSpPr>
        <p:spPr>
          <a:xfrm>
            <a:off x="3406459" y="1094704"/>
            <a:ext cx="1854558" cy="1854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smtClean="0">
                <a:solidFill>
                  <a:srgbClr val="BA1E12"/>
                </a:solidFill>
              </a:rPr>
              <a:t>我也是啊</a:t>
            </a:r>
            <a:endParaRPr lang="en-US" altLang="zh-CN" sz="6000" dirty="0" smtClean="0">
              <a:solidFill>
                <a:srgbClr val="BA1E12"/>
              </a:solidFill>
            </a:endParaRPr>
          </a:p>
        </p:txBody>
      </p:sp>
      <p:cxnSp>
        <p:nvCxnSpPr>
          <p:cNvPr id="6" name="直接连接符 5"/>
          <p:cNvCxnSpPr/>
          <p:nvPr/>
        </p:nvCxnSpPr>
        <p:spPr>
          <a:xfrm>
            <a:off x="772732" y="721217"/>
            <a:ext cx="190607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772732" y="3142445"/>
            <a:ext cx="1906074" cy="0"/>
          </a:xfrm>
          <a:prstGeom prst="line">
            <a:avLst/>
          </a:prstGeom>
          <a:ln w="28575"/>
        </p:spPr>
        <p:style>
          <a:lnRef idx="1">
            <a:schemeClr val="dk1"/>
          </a:lnRef>
          <a:fillRef idx="0">
            <a:schemeClr val="dk1"/>
          </a:fillRef>
          <a:effectRef idx="0">
            <a:schemeClr val="dk1"/>
          </a:effectRef>
          <a:fontRef idx="minor">
            <a:schemeClr val="tx1"/>
          </a:fontRef>
        </p:style>
      </p:cxnSp>
      <p:sp>
        <p:nvSpPr>
          <p:cNvPr id="8" name="矩形 7"/>
          <p:cNvSpPr/>
          <p:nvPr/>
        </p:nvSpPr>
        <p:spPr>
          <a:xfrm>
            <a:off x="689019" y="3322748"/>
            <a:ext cx="2073499" cy="296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2">
                    <a:lumMod val="10000"/>
                  </a:schemeClr>
                </a:solidFill>
              </a:rPr>
              <a:t>BLABLABLABLABLABLABLABLABLABLABLABLABLABLABLABLABLABLABLABLABLABLABLABLA</a:t>
            </a:r>
            <a:endParaRPr lang="zh-CN" altLang="en-US" sz="2400" dirty="0">
              <a:solidFill>
                <a:schemeClr val="bg2">
                  <a:lumMod val="10000"/>
                </a:schemeClr>
              </a:solidFill>
            </a:endParaRPr>
          </a:p>
          <a:p>
            <a:pPr algn="ctr"/>
            <a:endParaRPr lang="zh-CN" altLang="en-US" sz="2400" dirty="0">
              <a:solidFill>
                <a:schemeClr val="bg2">
                  <a:lumMod val="10000"/>
                </a:schemeClr>
              </a:solidFill>
            </a:endParaRPr>
          </a:p>
        </p:txBody>
      </p:sp>
      <p:cxnSp>
        <p:nvCxnSpPr>
          <p:cNvPr id="9" name="直接连接符 8"/>
          <p:cNvCxnSpPr/>
          <p:nvPr/>
        </p:nvCxnSpPr>
        <p:spPr>
          <a:xfrm>
            <a:off x="3329185" y="721217"/>
            <a:ext cx="5814815"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3329185" y="3142445"/>
            <a:ext cx="5814815"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12" name="矩形 11"/>
          <p:cNvSpPr/>
          <p:nvPr/>
        </p:nvSpPr>
        <p:spPr>
          <a:xfrm>
            <a:off x="3245472" y="3271233"/>
            <a:ext cx="2073499" cy="1532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rgbClr val="BA1E12"/>
                </a:solidFill>
              </a:rPr>
              <a:t>BLABLABLABLABLABLABLABLABLABLABLA</a:t>
            </a:r>
            <a:endParaRPr lang="zh-CN" altLang="en-US" sz="2400" dirty="0">
              <a:solidFill>
                <a:srgbClr val="BA1E12"/>
              </a:solidFill>
            </a:endParaRPr>
          </a:p>
        </p:txBody>
      </p:sp>
      <p:sp>
        <p:nvSpPr>
          <p:cNvPr id="5" name="矩形 4"/>
          <p:cNvSpPr/>
          <p:nvPr/>
        </p:nvSpPr>
        <p:spPr>
          <a:xfrm>
            <a:off x="5589431" y="5157988"/>
            <a:ext cx="3618963" cy="811369"/>
          </a:xfrm>
          <a:prstGeom prst="rect">
            <a:avLst/>
          </a:prstGeom>
          <a:solidFill>
            <a:schemeClr val="bg2">
              <a:lumMod val="25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zh-CN" altLang="en-US" b="1" dirty="0" smtClean="0"/>
              <a:t>请注意对比的整体性</a:t>
            </a:r>
            <a:endParaRPr lang="zh-CN" altLang="en-US" b="1" dirty="0"/>
          </a:p>
        </p:txBody>
      </p:sp>
    </p:spTree>
    <p:extLst>
      <p:ext uri="{BB962C8B-B14F-4D97-AF65-F5344CB8AC3E}">
        <p14:creationId xmlns:p14="http://schemas.microsoft.com/office/powerpoint/2010/main" val="2152215812"/>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425" y="206059"/>
            <a:ext cx="3966693" cy="540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SzPct val="50000"/>
              <a:buFont typeface="Wingdings" panose="05000000000000000000" pitchFamily="2" charset="2"/>
              <a:buChar char="l"/>
            </a:pPr>
            <a:r>
              <a:rPr lang="zh-CN" altLang="en-US" sz="2400" dirty="0" smtClean="0">
                <a:solidFill>
                  <a:schemeClr val="tx1"/>
                </a:solidFill>
                <a:latin typeface="微软雅黑" panose="020B0503020204020204" pitchFamily="34" charset="-122"/>
                <a:ea typeface="微软雅黑" panose="020B0503020204020204" pitchFamily="34" charset="-122"/>
              </a:rPr>
              <a:t>请回答以下</a:t>
            </a:r>
            <a:r>
              <a:rPr lang="en-US" altLang="zh-CN" sz="3200" dirty="0" smtClean="0">
                <a:solidFill>
                  <a:srgbClr val="FF0000"/>
                </a:solidFill>
                <a:latin typeface="微软雅黑" panose="020B0503020204020204" pitchFamily="34" charset="-122"/>
                <a:ea typeface="微软雅黑" panose="020B0503020204020204" pitchFamily="34" charset="-122"/>
              </a:rPr>
              <a:t>10</a:t>
            </a:r>
            <a:r>
              <a:rPr lang="zh-CN" altLang="en-US" sz="2400" dirty="0" smtClean="0">
                <a:solidFill>
                  <a:schemeClr val="tx1"/>
                </a:solidFill>
                <a:latin typeface="微软雅黑" panose="020B0503020204020204" pitchFamily="34" charset="-122"/>
                <a:ea typeface="微软雅黑" panose="020B0503020204020204" pitchFamily="34" charset="-122"/>
              </a:rPr>
              <a:t>个问题</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1799823" y="746972"/>
            <a:ext cx="5344732" cy="45076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并统计您获得了多少个“</a:t>
            </a:r>
            <a:r>
              <a:rPr lang="en-US" altLang="zh-CN" sz="2000" b="1" dirty="0" smtClean="0">
                <a:latin typeface="微软雅黑" panose="020B0503020204020204" pitchFamily="34" charset="-122"/>
                <a:ea typeface="微软雅黑" panose="020B0503020204020204" pitchFamily="34" charset="-122"/>
              </a:rPr>
              <a:t>Yes</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1091485" y="1584099"/>
            <a:ext cx="6893416" cy="4919732"/>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您是否知道快捷键“</a:t>
            </a:r>
            <a:r>
              <a:rPr lang="en-US" altLang="zh-CN" sz="2000" dirty="0">
                <a:solidFill>
                  <a:schemeClr val="tx1">
                    <a:lumMod val="95000"/>
                    <a:lumOff val="5000"/>
                  </a:schemeClr>
                </a:solidFill>
                <a:latin typeface="+mj-ea"/>
                <a:ea typeface="+mj-ea"/>
              </a:rPr>
              <a:t>Shift+F5”</a:t>
            </a:r>
            <a:r>
              <a:rPr lang="zh-CN" altLang="en-US" sz="2000" dirty="0">
                <a:solidFill>
                  <a:schemeClr val="tx1">
                    <a:lumMod val="95000"/>
                    <a:lumOff val="5000"/>
                  </a:schemeClr>
                </a:solidFill>
                <a:latin typeface="+mj-ea"/>
                <a:ea typeface="+mj-ea"/>
              </a:rPr>
              <a:t>的作用？</a:t>
            </a:r>
          </a:p>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您制作</a:t>
            </a:r>
            <a:r>
              <a:rPr lang="en-US" altLang="zh-CN" sz="2000" dirty="0">
                <a:solidFill>
                  <a:schemeClr val="tx1">
                    <a:lumMod val="95000"/>
                    <a:lumOff val="5000"/>
                  </a:schemeClr>
                </a:solidFill>
                <a:latin typeface="+mj-ea"/>
                <a:ea typeface="+mj-ea"/>
              </a:rPr>
              <a:t>PPT</a:t>
            </a:r>
            <a:r>
              <a:rPr lang="zh-CN" altLang="en-US" sz="2000" dirty="0">
                <a:solidFill>
                  <a:schemeClr val="tx1">
                    <a:lumMod val="95000"/>
                    <a:lumOff val="5000"/>
                  </a:schemeClr>
                </a:solidFill>
                <a:latin typeface="+mj-ea"/>
                <a:ea typeface="+mj-ea"/>
              </a:rPr>
              <a:t>之前是否会考虑主题与模板？</a:t>
            </a:r>
            <a:endParaRPr lang="en-US" altLang="zh-CN" sz="2000" dirty="0">
              <a:solidFill>
                <a:schemeClr val="tx1">
                  <a:lumMod val="95000"/>
                  <a:lumOff val="5000"/>
                </a:schemeClr>
              </a:solidFill>
              <a:latin typeface="+mj-ea"/>
              <a:ea typeface="+mj-ea"/>
            </a:endParaRPr>
          </a:p>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您知道位图及矢量图的区别么</a:t>
            </a:r>
          </a:p>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您对“横向对齐”及“纵向对齐”功能是否了解？</a:t>
            </a:r>
          </a:p>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您是否曾用过取色器？</a:t>
            </a:r>
          </a:p>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您是否知道扁平化设计的含义？</a:t>
            </a:r>
          </a:p>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您知道动画窗格在哪里设置么？</a:t>
            </a:r>
          </a:p>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您知道循环播放如何设置么？</a:t>
            </a:r>
          </a:p>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您是否曾应用过触发器？</a:t>
            </a:r>
          </a:p>
          <a:p>
            <a:pPr marL="914400" lvl="1" indent="-457200">
              <a:lnSpc>
                <a:spcPct val="150000"/>
              </a:lnSpc>
              <a:buFont typeface="Arial" panose="020B0604020202020204" pitchFamily="34" charset="0"/>
              <a:buChar char="•"/>
            </a:pPr>
            <a:r>
              <a:rPr lang="zh-CN" altLang="en-US" sz="2000" dirty="0">
                <a:solidFill>
                  <a:schemeClr val="tx1">
                    <a:lumMod val="95000"/>
                    <a:lumOff val="5000"/>
                  </a:schemeClr>
                </a:solidFill>
                <a:latin typeface="+mj-ea"/>
                <a:ea typeface="+mj-ea"/>
              </a:rPr>
              <a:t>您是否曾应用过</a:t>
            </a:r>
            <a:r>
              <a:rPr lang="en-US" altLang="zh-CN" sz="2000" dirty="0">
                <a:solidFill>
                  <a:schemeClr val="tx1">
                    <a:lumMod val="95000"/>
                    <a:lumOff val="5000"/>
                  </a:schemeClr>
                </a:solidFill>
                <a:latin typeface="+mj-ea"/>
                <a:ea typeface="+mj-ea"/>
              </a:rPr>
              <a:t>Office</a:t>
            </a:r>
            <a:r>
              <a:rPr lang="zh-CN" altLang="en-US" sz="2000" dirty="0">
                <a:solidFill>
                  <a:schemeClr val="tx1">
                    <a:lumMod val="95000"/>
                    <a:lumOff val="5000"/>
                  </a:schemeClr>
                </a:solidFill>
                <a:latin typeface="+mj-ea"/>
                <a:ea typeface="+mj-ea"/>
              </a:rPr>
              <a:t>应用程序</a:t>
            </a:r>
            <a:r>
              <a:rPr lang="zh-CN" altLang="en-US" sz="2000" dirty="0" smtClean="0">
                <a:solidFill>
                  <a:schemeClr val="tx1">
                    <a:lumMod val="95000"/>
                    <a:lumOff val="5000"/>
                  </a:schemeClr>
                </a:solidFill>
                <a:latin typeface="+mj-ea"/>
                <a:ea typeface="+mj-ea"/>
              </a:rPr>
              <a:t>？</a:t>
            </a:r>
            <a:endParaRPr lang="zh-CN" altLang="en-US" sz="2000" dirty="0">
              <a:solidFill>
                <a:schemeClr val="tx1">
                  <a:lumMod val="95000"/>
                  <a:lumOff val="5000"/>
                </a:schemeClr>
              </a:solidFill>
              <a:latin typeface="+mj-ea"/>
              <a:ea typeface="+mj-ea"/>
            </a:endParaRPr>
          </a:p>
        </p:txBody>
      </p:sp>
    </p:spTree>
    <p:extLst>
      <p:ext uri="{BB962C8B-B14F-4D97-AF65-F5344CB8AC3E}">
        <p14:creationId xmlns:p14="http://schemas.microsoft.com/office/powerpoint/2010/main" val="2338119465"/>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62408" y="2293063"/>
            <a:ext cx="8535096" cy="2883674"/>
          </a:xfrm>
          <a:prstGeom prst="rect">
            <a:avLst/>
          </a:prstGeom>
        </p:spPr>
      </p:pic>
      <p:grpSp>
        <p:nvGrpSpPr>
          <p:cNvPr id="9" name="组合 8"/>
          <p:cNvGrpSpPr/>
          <p:nvPr/>
        </p:nvGrpSpPr>
        <p:grpSpPr>
          <a:xfrm>
            <a:off x="6052205" y="291808"/>
            <a:ext cx="2190274" cy="692342"/>
            <a:chOff x="5511292" y="291808"/>
            <a:chExt cx="2190274" cy="692342"/>
          </a:xfrm>
        </p:grpSpPr>
        <p:sp>
          <p:nvSpPr>
            <p:cNvPr id="3" name="矩形 2"/>
            <p:cNvSpPr/>
            <p:nvPr/>
          </p:nvSpPr>
          <p:spPr>
            <a:xfrm>
              <a:off x="5511292" y="291808"/>
              <a:ext cx="2190274" cy="69234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4" name="文本框 3"/>
            <p:cNvSpPr txBox="1"/>
            <p:nvPr/>
          </p:nvSpPr>
          <p:spPr>
            <a:xfrm>
              <a:off x="5776177" y="376369"/>
              <a:ext cx="1925389" cy="523220"/>
            </a:xfrm>
            <a:prstGeom prst="rect">
              <a:avLst/>
            </a:prstGeom>
            <a:noFill/>
          </p:spPr>
          <p:txBody>
            <a:bodyPr wrap="square" rtlCol="0">
              <a:spAutoFit/>
            </a:bodyPr>
            <a:lstStyle/>
            <a:p>
              <a:r>
                <a:rPr lang="zh-CN" altLang="en-US" sz="2800" b="1" dirty="0" smtClean="0">
                  <a:solidFill>
                    <a:schemeClr val="bg1"/>
                  </a:solidFill>
                </a:rPr>
                <a:t>关于集中</a:t>
              </a:r>
              <a:endParaRPr lang="zh-CN" altLang="en-US" sz="2800" b="1" dirty="0">
                <a:solidFill>
                  <a:schemeClr val="bg1"/>
                </a:solidFill>
              </a:endParaRPr>
            </a:p>
          </p:txBody>
        </p:sp>
      </p:grpSp>
      <p:cxnSp>
        <p:nvCxnSpPr>
          <p:cNvPr id="5" name="直接连接符 4"/>
          <p:cNvCxnSpPr/>
          <p:nvPr/>
        </p:nvCxnSpPr>
        <p:spPr>
          <a:xfrm>
            <a:off x="362408" y="984150"/>
            <a:ext cx="8369469"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8" name="文本框 7"/>
          <p:cNvSpPr txBox="1"/>
          <p:nvPr/>
        </p:nvSpPr>
        <p:spPr>
          <a:xfrm>
            <a:off x="4380741" y="459327"/>
            <a:ext cx="1751526" cy="400110"/>
          </a:xfrm>
          <a:prstGeom prst="rect">
            <a:avLst/>
          </a:prstGeom>
          <a:noFill/>
        </p:spPr>
        <p:txBody>
          <a:bodyPr wrap="square" rtlCol="0">
            <a:spAutoFit/>
          </a:bodyPr>
          <a:lstStyle/>
          <a:p>
            <a:r>
              <a:rPr lang="zh-CN" altLang="en-US" sz="2000" b="1" dirty="0" smtClean="0">
                <a:solidFill>
                  <a:schemeClr val="accent3">
                    <a:lumMod val="50000"/>
                  </a:schemeClr>
                </a:solidFill>
              </a:rPr>
              <a:t>设计四原则</a:t>
            </a:r>
            <a:r>
              <a:rPr lang="en-US" altLang="zh-CN" sz="2000" b="1" dirty="0" smtClean="0">
                <a:solidFill>
                  <a:schemeClr val="accent3">
                    <a:lumMod val="50000"/>
                  </a:schemeClr>
                </a:solidFill>
                <a:latin typeface="+mn-ea"/>
              </a:rPr>
              <a:t>3</a:t>
            </a:r>
            <a:endParaRPr lang="zh-CN" altLang="en-US" sz="2000" b="1" dirty="0">
              <a:solidFill>
                <a:schemeClr val="accent3">
                  <a:lumMod val="50000"/>
                </a:schemeClr>
              </a:solidFill>
              <a:latin typeface="+mn-ea"/>
            </a:endParaRPr>
          </a:p>
        </p:txBody>
      </p:sp>
      <p:sp>
        <p:nvSpPr>
          <p:cNvPr id="10" name="矩形 9"/>
          <p:cNvSpPr/>
          <p:nvPr/>
        </p:nvSpPr>
        <p:spPr>
          <a:xfrm>
            <a:off x="362408" y="1095104"/>
            <a:ext cx="4945487" cy="60530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b="1" dirty="0" smtClean="0">
                <a:solidFill>
                  <a:schemeClr val="bg1"/>
                </a:solidFill>
                <a:latin typeface="幼圆" panose="02010509060101010101" pitchFamily="49" charset="-122"/>
                <a:ea typeface="幼圆" panose="02010509060101010101" pitchFamily="49" charset="-122"/>
              </a:rPr>
              <a:t>相关的东西尽量在一起，无关的东西尽量分开</a:t>
            </a:r>
            <a:endParaRPr lang="zh-CN" altLang="en-US" b="1" dirty="0">
              <a:solidFill>
                <a:schemeClr val="bg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805216440"/>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52205" y="291808"/>
            <a:ext cx="2190274" cy="692342"/>
            <a:chOff x="5511292" y="291808"/>
            <a:chExt cx="2190274" cy="692342"/>
          </a:xfrm>
        </p:grpSpPr>
        <p:sp>
          <p:nvSpPr>
            <p:cNvPr id="3" name="矩形 2"/>
            <p:cNvSpPr/>
            <p:nvPr/>
          </p:nvSpPr>
          <p:spPr>
            <a:xfrm>
              <a:off x="5511292" y="291808"/>
              <a:ext cx="2190274" cy="69234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4" name="文本框 3"/>
            <p:cNvSpPr txBox="1"/>
            <p:nvPr/>
          </p:nvSpPr>
          <p:spPr>
            <a:xfrm>
              <a:off x="5776177" y="376369"/>
              <a:ext cx="1925389" cy="523220"/>
            </a:xfrm>
            <a:prstGeom prst="rect">
              <a:avLst/>
            </a:prstGeom>
            <a:noFill/>
          </p:spPr>
          <p:txBody>
            <a:bodyPr wrap="square" rtlCol="0">
              <a:spAutoFit/>
            </a:bodyPr>
            <a:lstStyle/>
            <a:p>
              <a:r>
                <a:rPr lang="zh-CN" altLang="en-US" sz="2800" b="1" dirty="0" smtClean="0">
                  <a:solidFill>
                    <a:schemeClr val="bg1"/>
                  </a:solidFill>
                </a:rPr>
                <a:t>关于集中</a:t>
              </a:r>
              <a:endParaRPr lang="zh-CN" altLang="en-US" sz="2800" b="1" dirty="0">
                <a:solidFill>
                  <a:schemeClr val="bg1"/>
                </a:solidFill>
              </a:endParaRPr>
            </a:p>
          </p:txBody>
        </p:sp>
      </p:grpSp>
      <p:cxnSp>
        <p:nvCxnSpPr>
          <p:cNvPr id="5" name="直接连接符 4"/>
          <p:cNvCxnSpPr/>
          <p:nvPr/>
        </p:nvCxnSpPr>
        <p:spPr>
          <a:xfrm>
            <a:off x="362408" y="984150"/>
            <a:ext cx="8369469"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6" name="文本框 5"/>
          <p:cNvSpPr txBox="1"/>
          <p:nvPr/>
        </p:nvSpPr>
        <p:spPr>
          <a:xfrm>
            <a:off x="4380741" y="459327"/>
            <a:ext cx="1751526" cy="400110"/>
          </a:xfrm>
          <a:prstGeom prst="rect">
            <a:avLst/>
          </a:prstGeom>
          <a:noFill/>
        </p:spPr>
        <p:txBody>
          <a:bodyPr wrap="square" rtlCol="0">
            <a:spAutoFit/>
          </a:bodyPr>
          <a:lstStyle/>
          <a:p>
            <a:r>
              <a:rPr lang="zh-CN" altLang="en-US" sz="2000" b="1" dirty="0" smtClean="0">
                <a:solidFill>
                  <a:schemeClr val="accent3">
                    <a:lumMod val="50000"/>
                  </a:schemeClr>
                </a:solidFill>
              </a:rPr>
              <a:t>设计四原则</a:t>
            </a:r>
            <a:r>
              <a:rPr lang="en-US" altLang="zh-CN" sz="2000" b="1" dirty="0" smtClean="0">
                <a:solidFill>
                  <a:schemeClr val="accent3">
                    <a:lumMod val="50000"/>
                  </a:schemeClr>
                </a:solidFill>
                <a:latin typeface="+mn-ea"/>
              </a:rPr>
              <a:t>3</a:t>
            </a:r>
            <a:endParaRPr lang="zh-CN" altLang="en-US" sz="2000" b="1" dirty="0">
              <a:solidFill>
                <a:schemeClr val="accent3">
                  <a:lumMod val="50000"/>
                </a:schemeClr>
              </a:solidFill>
              <a:latin typeface="+mn-ea"/>
            </a:endParaRPr>
          </a:p>
        </p:txBody>
      </p:sp>
      <p:sp>
        <p:nvSpPr>
          <p:cNvPr id="8" name="矩形 7"/>
          <p:cNvSpPr/>
          <p:nvPr/>
        </p:nvSpPr>
        <p:spPr>
          <a:xfrm>
            <a:off x="744930" y="1071186"/>
            <a:ext cx="3207186" cy="60530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b="1" dirty="0" smtClean="0">
                <a:solidFill>
                  <a:schemeClr val="bg1"/>
                </a:solidFill>
                <a:latin typeface="幼圆" panose="02010509060101010101" pitchFamily="49" charset="-122"/>
                <a:ea typeface="幼圆" panose="02010509060101010101" pitchFamily="49" charset="-122"/>
              </a:rPr>
              <a:t>要么离得很近，要么离得很远</a:t>
            </a:r>
            <a:endParaRPr lang="zh-CN" altLang="en-US" b="1" dirty="0">
              <a:solidFill>
                <a:schemeClr val="bg1"/>
              </a:solidFill>
              <a:latin typeface="幼圆" panose="02010509060101010101" pitchFamily="49" charset="-122"/>
              <a:ea typeface="幼圆" panose="02010509060101010101" pitchFamily="49"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00" y="1942825"/>
            <a:ext cx="6911884" cy="4689746"/>
          </a:xfrm>
          <a:prstGeom prst="rect">
            <a:avLst/>
          </a:prstGeom>
        </p:spPr>
      </p:pic>
    </p:spTree>
    <p:extLst>
      <p:ext uri="{BB962C8B-B14F-4D97-AF65-F5344CB8AC3E}">
        <p14:creationId xmlns:p14="http://schemas.microsoft.com/office/powerpoint/2010/main" val="3356051322"/>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62175" y="0"/>
            <a:ext cx="772732" cy="3078051"/>
          </a:xfrm>
          <a:prstGeom prst="rect">
            <a:avLst/>
          </a:prstGeom>
        </p:spPr>
        <p:style>
          <a:lnRef idx="3">
            <a:schemeClr val="lt1"/>
          </a:lnRef>
          <a:fillRef idx="1">
            <a:schemeClr val="accent6"/>
          </a:fillRef>
          <a:effectRef idx="1">
            <a:schemeClr val="accent6"/>
          </a:effectRef>
          <a:fontRef idx="minor">
            <a:schemeClr val="lt1"/>
          </a:fontRef>
        </p:style>
        <p:txBody>
          <a:bodyPr vert="eaVert" rtlCol="0" anchor="ctr"/>
          <a:lstStyle/>
          <a:p>
            <a:pPr algn="ctr"/>
            <a:r>
              <a:rPr lang="zh-CN" altLang="en-US" sz="3200" b="1" dirty="0" smtClean="0"/>
              <a:t>关于统一</a:t>
            </a:r>
            <a:endParaRPr lang="zh-CN" altLang="en-US" sz="3200" b="1" dirty="0"/>
          </a:p>
        </p:txBody>
      </p:sp>
      <p:sp>
        <p:nvSpPr>
          <p:cNvPr id="3" name="文本框 2"/>
          <p:cNvSpPr txBox="1"/>
          <p:nvPr/>
        </p:nvSpPr>
        <p:spPr>
          <a:xfrm>
            <a:off x="6310649" y="201750"/>
            <a:ext cx="1751526" cy="400110"/>
          </a:xfrm>
          <a:prstGeom prst="rect">
            <a:avLst/>
          </a:prstGeom>
          <a:noFill/>
        </p:spPr>
        <p:txBody>
          <a:bodyPr wrap="square" rtlCol="0">
            <a:spAutoFit/>
          </a:bodyPr>
          <a:lstStyle/>
          <a:p>
            <a:r>
              <a:rPr lang="zh-CN" altLang="en-US" sz="2000" b="1" dirty="0" smtClean="0">
                <a:solidFill>
                  <a:schemeClr val="accent3">
                    <a:lumMod val="50000"/>
                  </a:schemeClr>
                </a:solidFill>
              </a:rPr>
              <a:t>设计四原则</a:t>
            </a:r>
            <a:r>
              <a:rPr lang="en-US" altLang="zh-CN" sz="2000" b="1" dirty="0" smtClean="0">
                <a:solidFill>
                  <a:schemeClr val="accent3">
                    <a:lumMod val="50000"/>
                  </a:schemeClr>
                </a:solidFill>
                <a:latin typeface="+mn-ea"/>
              </a:rPr>
              <a:t>4</a:t>
            </a:r>
            <a:endParaRPr lang="zh-CN" altLang="en-US" sz="2000" b="1" dirty="0">
              <a:solidFill>
                <a:schemeClr val="accent3">
                  <a:lumMod val="50000"/>
                </a:schemeClr>
              </a:solidFill>
              <a:latin typeface="+mn-ea"/>
            </a:endParaRPr>
          </a:p>
        </p:txBody>
      </p:sp>
      <p:cxnSp>
        <p:nvCxnSpPr>
          <p:cNvPr id="4" name="直接连接符 3"/>
          <p:cNvCxnSpPr/>
          <p:nvPr/>
        </p:nvCxnSpPr>
        <p:spPr>
          <a:xfrm>
            <a:off x="5615189" y="726573"/>
            <a:ext cx="22280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6" name="直接连接符 5"/>
          <p:cNvCxnSpPr/>
          <p:nvPr/>
        </p:nvCxnSpPr>
        <p:spPr>
          <a:xfrm>
            <a:off x="2975020" y="1175186"/>
            <a:ext cx="4868214"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8" name="文本框 7"/>
          <p:cNvSpPr txBox="1"/>
          <p:nvPr/>
        </p:nvSpPr>
        <p:spPr>
          <a:xfrm>
            <a:off x="4752304" y="792975"/>
            <a:ext cx="4520484" cy="369332"/>
          </a:xfrm>
          <a:prstGeom prst="rect">
            <a:avLst/>
          </a:prstGeom>
          <a:noFill/>
        </p:spPr>
        <p:txBody>
          <a:bodyPr wrap="square" rtlCol="0">
            <a:spAutoFit/>
          </a:bodyPr>
          <a:lstStyle/>
          <a:p>
            <a:r>
              <a:rPr lang="zh-CN" altLang="en-US" dirty="0" smtClean="0">
                <a:solidFill>
                  <a:schemeClr val="accent3">
                    <a:lumMod val="50000"/>
                  </a:schemeClr>
                </a:solidFill>
              </a:rPr>
              <a:t>配色、字体、排版、风格统一</a:t>
            </a:r>
            <a:endParaRPr lang="zh-CN" altLang="en-US" dirty="0">
              <a:solidFill>
                <a:schemeClr val="accent3">
                  <a:lumMod val="50000"/>
                </a:schemeClr>
              </a:solidFill>
            </a:endParaRPr>
          </a:p>
        </p:txBody>
      </p:sp>
      <p:grpSp>
        <p:nvGrpSpPr>
          <p:cNvPr id="9" name="组合 8"/>
          <p:cNvGrpSpPr/>
          <p:nvPr/>
        </p:nvGrpSpPr>
        <p:grpSpPr>
          <a:xfrm>
            <a:off x="864197" y="1811041"/>
            <a:ext cx="3186903" cy="2250186"/>
            <a:chOff x="1202912" y="1978820"/>
            <a:chExt cx="3186903" cy="2250186"/>
          </a:xfrm>
        </p:grpSpPr>
        <p:grpSp>
          <p:nvGrpSpPr>
            <p:cNvPr id="10" name="组合 9"/>
            <p:cNvGrpSpPr/>
            <p:nvPr/>
          </p:nvGrpSpPr>
          <p:grpSpPr>
            <a:xfrm>
              <a:off x="1376376" y="1993568"/>
              <a:ext cx="2844276" cy="2212157"/>
              <a:chOff x="1271539" y="2949677"/>
              <a:chExt cx="3283303" cy="2595716"/>
            </a:xfrm>
          </p:grpSpPr>
          <p:sp>
            <p:nvSpPr>
              <p:cNvPr id="12" name="等腰三角形 10"/>
              <p:cNvSpPr/>
              <p:nvPr/>
            </p:nvSpPr>
            <p:spPr>
              <a:xfrm rot="21408138">
                <a:off x="1271539" y="4189536"/>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191862" flipV="1">
                <a:off x="1271539" y="2949677"/>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0"/>
              <p:cNvSpPr/>
              <p:nvPr/>
            </p:nvSpPr>
            <p:spPr>
              <a:xfrm rot="21408138" flipH="1" flipV="1">
                <a:off x="4279217" y="2961827"/>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2154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0"/>
              <p:cNvSpPr/>
              <p:nvPr/>
            </p:nvSpPr>
            <p:spPr>
              <a:xfrm rot="191862" flipH="1">
                <a:off x="4279218" y="4176839"/>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2154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202912" y="1978820"/>
              <a:ext cx="3186903" cy="2250186"/>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713691" y="1981866"/>
            <a:ext cx="351692" cy="351692"/>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文本框 16"/>
          <p:cNvSpPr txBox="1"/>
          <p:nvPr/>
        </p:nvSpPr>
        <p:spPr>
          <a:xfrm>
            <a:off x="1680200" y="1912062"/>
            <a:ext cx="340158" cy="461665"/>
          </a:xfrm>
          <a:prstGeom prst="rect">
            <a:avLst/>
          </a:prstGeom>
          <a:noFill/>
        </p:spPr>
        <p:txBody>
          <a:bodyPr wrap="none" rtlCol="0">
            <a:spAutoFit/>
          </a:bodyPr>
          <a:lstStyle/>
          <a:p>
            <a:r>
              <a:rPr lang="en-US" altLang="zh-CN" sz="2400" b="1" dirty="0" smtClean="0">
                <a:solidFill>
                  <a:schemeClr val="bg1"/>
                </a:solidFill>
              </a:rPr>
              <a:t>1</a:t>
            </a:r>
            <a:endParaRPr lang="zh-CN" altLang="en-US" sz="2400" b="1" dirty="0">
              <a:solidFill>
                <a:schemeClr val="bg1"/>
              </a:solidFill>
            </a:endParaRPr>
          </a:p>
        </p:txBody>
      </p:sp>
      <p:sp>
        <p:nvSpPr>
          <p:cNvPr id="18" name="矩形 17"/>
          <p:cNvSpPr/>
          <p:nvPr/>
        </p:nvSpPr>
        <p:spPr>
          <a:xfrm>
            <a:off x="2187631" y="2142895"/>
            <a:ext cx="1659987" cy="1788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278685" y="3066588"/>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278685" y="3271229"/>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3920119" y="3066588"/>
            <a:ext cx="0" cy="7393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278685" y="3475870"/>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278685" y="3680510"/>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12113" y="2584258"/>
            <a:ext cx="936173" cy="12192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4437391" y="1811041"/>
            <a:ext cx="3186903" cy="2250186"/>
            <a:chOff x="1202912" y="1978820"/>
            <a:chExt cx="3186903" cy="2250186"/>
          </a:xfrm>
        </p:grpSpPr>
        <p:grpSp>
          <p:nvGrpSpPr>
            <p:cNvPr id="26" name="组合 25"/>
            <p:cNvGrpSpPr/>
            <p:nvPr/>
          </p:nvGrpSpPr>
          <p:grpSpPr>
            <a:xfrm>
              <a:off x="1376376" y="1993568"/>
              <a:ext cx="2844276" cy="2212157"/>
              <a:chOff x="1271539" y="2949677"/>
              <a:chExt cx="3283303" cy="2595716"/>
            </a:xfrm>
          </p:grpSpPr>
          <p:sp>
            <p:nvSpPr>
              <p:cNvPr id="28" name="等腰三角形 10"/>
              <p:cNvSpPr/>
              <p:nvPr/>
            </p:nvSpPr>
            <p:spPr>
              <a:xfrm rot="21408138">
                <a:off x="1271539" y="4189536"/>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10"/>
              <p:cNvSpPr/>
              <p:nvPr/>
            </p:nvSpPr>
            <p:spPr>
              <a:xfrm rot="191862" flipV="1">
                <a:off x="1271539" y="2949677"/>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10"/>
              <p:cNvSpPr/>
              <p:nvPr/>
            </p:nvSpPr>
            <p:spPr>
              <a:xfrm rot="21408138" flipH="1" flipV="1">
                <a:off x="4279217" y="2961827"/>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2154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10"/>
              <p:cNvSpPr/>
              <p:nvPr/>
            </p:nvSpPr>
            <p:spPr>
              <a:xfrm rot="191862" flipH="1">
                <a:off x="4279218" y="4176839"/>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2154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1202912" y="1978820"/>
              <a:ext cx="3186903" cy="2250186"/>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5286885" y="1981866"/>
            <a:ext cx="351692" cy="351692"/>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33" name="文本框 32"/>
          <p:cNvSpPr txBox="1"/>
          <p:nvPr/>
        </p:nvSpPr>
        <p:spPr>
          <a:xfrm>
            <a:off x="5253394" y="1912062"/>
            <a:ext cx="340158" cy="461665"/>
          </a:xfrm>
          <a:prstGeom prst="rect">
            <a:avLst/>
          </a:prstGeom>
          <a:noFill/>
        </p:spPr>
        <p:txBody>
          <a:bodyPr wrap="none" rtlCol="0">
            <a:spAutoFit/>
          </a:bodyPr>
          <a:lstStyle/>
          <a:p>
            <a:r>
              <a:rPr lang="en-US" altLang="zh-CN" sz="2400" b="1" dirty="0" smtClean="0">
                <a:solidFill>
                  <a:schemeClr val="bg1"/>
                </a:solidFill>
              </a:rPr>
              <a:t>2</a:t>
            </a:r>
            <a:endParaRPr lang="zh-CN" altLang="en-US" sz="2400" b="1" dirty="0">
              <a:solidFill>
                <a:schemeClr val="bg1"/>
              </a:solidFill>
            </a:endParaRPr>
          </a:p>
        </p:txBody>
      </p:sp>
      <p:sp>
        <p:nvSpPr>
          <p:cNvPr id="34" name="矩形 33"/>
          <p:cNvSpPr/>
          <p:nvPr/>
        </p:nvSpPr>
        <p:spPr>
          <a:xfrm>
            <a:off x="5760825" y="2142895"/>
            <a:ext cx="1659987" cy="1788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851879" y="3066588"/>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851879" y="3271229"/>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7493602" y="3064199"/>
            <a:ext cx="0" cy="7393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851879" y="3475870"/>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851879" y="3680510"/>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785307" y="2584258"/>
            <a:ext cx="936173" cy="12192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2843939" y="4311927"/>
            <a:ext cx="3186903" cy="2250186"/>
            <a:chOff x="1202912" y="1978820"/>
            <a:chExt cx="3186903" cy="2250186"/>
          </a:xfrm>
        </p:grpSpPr>
        <p:grpSp>
          <p:nvGrpSpPr>
            <p:cNvPr id="42" name="组合 41"/>
            <p:cNvGrpSpPr/>
            <p:nvPr/>
          </p:nvGrpSpPr>
          <p:grpSpPr>
            <a:xfrm>
              <a:off x="1376376" y="1993568"/>
              <a:ext cx="2844276" cy="2212157"/>
              <a:chOff x="1271539" y="2949677"/>
              <a:chExt cx="3283303" cy="2595716"/>
            </a:xfrm>
          </p:grpSpPr>
          <p:sp>
            <p:nvSpPr>
              <p:cNvPr id="44" name="等腰三角形 10"/>
              <p:cNvSpPr/>
              <p:nvPr/>
            </p:nvSpPr>
            <p:spPr>
              <a:xfrm rot="21408138">
                <a:off x="1271539" y="4189536"/>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10"/>
              <p:cNvSpPr/>
              <p:nvPr/>
            </p:nvSpPr>
            <p:spPr>
              <a:xfrm rot="191862" flipV="1">
                <a:off x="1271539" y="2949677"/>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10"/>
              <p:cNvSpPr/>
              <p:nvPr/>
            </p:nvSpPr>
            <p:spPr>
              <a:xfrm rot="21408138" flipH="1" flipV="1">
                <a:off x="4279217" y="2961827"/>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2154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10"/>
              <p:cNvSpPr/>
              <p:nvPr/>
            </p:nvSpPr>
            <p:spPr>
              <a:xfrm rot="191862" flipH="1">
                <a:off x="4279218" y="4176839"/>
                <a:ext cx="275624" cy="1355857"/>
              </a:xfrm>
              <a:custGeom>
                <a:avLst/>
                <a:gdLst>
                  <a:gd name="connsiteX0" fmla="*/ 0 w 576064"/>
                  <a:gd name="connsiteY0" fmla="*/ 1512168 h 1512168"/>
                  <a:gd name="connsiteX1" fmla="*/ 277795 w 576064"/>
                  <a:gd name="connsiteY1" fmla="*/ 0 h 1512168"/>
                  <a:gd name="connsiteX2" fmla="*/ 576064 w 576064"/>
                  <a:gd name="connsiteY2" fmla="*/ 1512168 h 1512168"/>
                  <a:gd name="connsiteX3" fmla="*/ 0 w 576064"/>
                  <a:gd name="connsiteY3" fmla="*/ 1512168 h 1512168"/>
                  <a:gd name="connsiteX0" fmla="*/ 0 w 576064"/>
                  <a:gd name="connsiteY0" fmla="*/ 1512168 h 1512168"/>
                  <a:gd name="connsiteX1" fmla="*/ 57039 w 576064"/>
                  <a:gd name="connsiteY1" fmla="*/ 757288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95518 w 576064"/>
                  <a:gd name="connsiteY1" fmla="*/ 898550 h 1512168"/>
                  <a:gd name="connsiteX2" fmla="*/ 277795 w 576064"/>
                  <a:gd name="connsiteY2" fmla="*/ 0 h 1512168"/>
                  <a:gd name="connsiteX3" fmla="*/ 576064 w 576064"/>
                  <a:gd name="connsiteY3" fmla="*/ 1512168 h 1512168"/>
                  <a:gd name="connsiteX4" fmla="*/ 0 w 576064"/>
                  <a:gd name="connsiteY4" fmla="*/ 1512168 h 1512168"/>
                  <a:gd name="connsiteX0" fmla="*/ 0 w 576064"/>
                  <a:gd name="connsiteY0" fmla="*/ 1512168 h 1512168"/>
                  <a:gd name="connsiteX1" fmla="*/ 49291 w 576064"/>
                  <a:gd name="connsiteY1" fmla="*/ 895971 h 1512168"/>
                  <a:gd name="connsiteX2" fmla="*/ 277795 w 576064"/>
                  <a:gd name="connsiteY2" fmla="*/ 0 h 1512168"/>
                  <a:gd name="connsiteX3" fmla="*/ 576064 w 576064"/>
                  <a:gd name="connsiteY3" fmla="*/ 1512168 h 1512168"/>
                  <a:gd name="connsiteX4" fmla="*/ 0 w 576064"/>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64" h="1512168">
                    <a:moveTo>
                      <a:pt x="0" y="1512168"/>
                    </a:moveTo>
                    <a:cubicBezTo>
                      <a:pt x="38674" y="1259847"/>
                      <a:pt x="10617" y="1148292"/>
                      <a:pt x="49291" y="895971"/>
                    </a:cubicBezTo>
                    <a:lnTo>
                      <a:pt x="277795" y="0"/>
                    </a:lnTo>
                    <a:lnTo>
                      <a:pt x="576064" y="1512168"/>
                    </a:lnTo>
                    <a:lnTo>
                      <a:pt x="0" y="1512168"/>
                    </a:lnTo>
                    <a:close/>
                  </a:path>
                </a:pathLst>
              </a:custGeom>
              <a:effectLst>
                <a:outerShdw blurRad="127000" dist="254000" dir="2154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a:off x="1202912" y="1978820"/>
              <a:ext cx="3186903" cy="2250186"/>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3693433" y="4482752"/>
            <a:ext cx="351692" cy="351692"/>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49" name="文本框 48"/>
          <p:cNvSpPr txBox="1"/>
          <p:nvPr/>
        </p:nvSpPr>
        <p:spPr>
          <a:xfrm>
            <a:off x="3659942" y="4412948"/>
            <a:ext cx="340158" cy="461665"/>
          </a:xfrm>
          <a:prstGeom prst="rect">
            <a:avLst/>
          </a:prstGeom>
          <a:noFill/>
        </p:spPr>
        <p:txBody>
          <a:bodyPr wrap="none" rtlCol="0">
            <a:spAutoFit/>
          </a:bodyPr>
          <a:lstStyle/>
          <a:p>
            <a:r>
              <a:rPr lang="en-US" altLang="zh-CN" sz="2400" b="1" dirty="0" smtClean="0">
                <a:solidFill>
                  <a:schemeClr val="bg1"/>
                </a:solidFill>
              </a:rPr>
              <a:t>3</a:t>
            </a:r>
            <a:endParaRPr lang="zh-CN" altLang="en-US" sz="2400" b="1" dirty="0">
              <a:solidFill>
                <a:schemeClr val="bg1"/>
              </a:solidFill>
            </a:endParaRPr>
          </a:p>
        </p:txBody>
      </p:sp>
      <p:sp>
        <p:nvSpPr>
          <p:cNvPr id="50" name="矩形 49"/>
          <p:cNvSpPr/>
          <p:nvPr/>
        </p:nvSpPr>
        <p:spPr>
          <a:xfrm>
            <a:off x="4167373" y="4643781"/>
            <a:ext cx="1659987" cy="1788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258427" y="5567474"/>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258427" y="5772115"/>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5899861" y="5567474"/>
            <a:ext cx="0" cy="7393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258427" y="5976756"/>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258427" y="6181396"/>
            <a:ext cx="1570512" cy="1272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3191855" y="5085144"/>
            <a:ext cx="936173" cy="12192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7076448"/>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62175" y="0"/>
            <a:ext cx="772732" cy="3078051"/>
          </a:xfrm>
          <a:prstGeom prst="rect">
            <a:avLst/>
          </a:prstGeom>
        </p:spPr>
        <p:style>
          <a:lnRef idx="3">
            <a:schemeClr val="lt1"/>
          </a:lnRef>
          <a:fillRef idx="1">
            <a:schemeClr val="accent6"/>
          </a:fillRef>
          <a:effectRef idx="1">
            <a:schemeClr val="accent6"/>
          </a:effectRef>
          <a:fontRef idx="minor">
            <a:schemeClr val="lt1"/>
          </a:fontRef>
        </p:style>
        <p:txBody>
          <a:bodyPr vert="eaVert" rtlCol="0" anchor="ctr"/>
          <a:lstStyle/>
          <a:p>
            <a:pPr algn="ctr"/>
            <a:r>
              <a:rPr lang="zh-CN" altLang="en-US" sz="3200" b="1" dirty="0" smtClean="0"/>
              <a:t>关于统一</a:t>
            </a:r>
            <a:endParaRPr lang="zh-CN" altLang="en-US" sz="3200" b="1" dirty="0"/>
          </a:p>
        </p:txBody>
      </p:sp>
      <p:sp>
        <p:nvSpPr>
          <p:cNvPr id="3" name="文本框 2"/>
          <p:cNvSpPr txBox="1"/>
          <p:nvPr/>
        </p:nvSpPr>
        <p:spPr>
          <a:xfrm>
            <a:off x="6310649" y="201750"/>
            <a:ext cx="1751526" cy="400110"/>
          </a:xfrm>
          <a:prstGeom prst="rect">
            <a:avLst/>
          </a:prstGeom>
          <a:noFill/>
        </p:spPr>
        <p:txBody>
          <a:bodyPr wrap="square" rtlCol="0">
            <a:spAutoFit/>
          </a:bodyPr>
          <a:lstStyle/>
          <a:p>
            <a:r>
              <a:rPr lang="zh-CN" altLang="en-US" sz="2000" b="1" dirty="0" smtClean="0">
                <a:solidFill>
                  <a:schemeClr val="accent3">
                    <a:lumMod val="50000"/>
                  </a:schemeClr>
                </a:solidFill>
              </a:rPr>
              <a:t>设计四原则</a:t>
            </a:r>
            <a:r>
              <a:rPr lang="en-US" altLang="zh-CN" sz="2000" b="1" dirty="0" smtClean="0">
                <a:solidFill>
                  <a:schemeClr val="accent3">
                    <a:lumMod val="50000"/>
                  </a:schemeClr>
                </a:solidFill>
                <a:latin typeface="+mn-ea"/>
              </a:rPr>
              <a:t>4</a:t>
            </a:r>
            <a:endParaRPr lang="zh-CN" altLang="en-US" sz="2000" b="1" dirty="0">
              <a:solidFill>
                <a:schemeClr val="accent3">
                  <a:lumMod val="50000"/>
                </a:schemeClr>
              </a:solidFill>
              <a:latin typeface="+mn-ea"/>
            </a:endParaRPr>
          </a:p>
        </p:txBody>
      </p:sp>
      <p:cxnSp>
        <p:nvCxnSpPr>
          <p:cNvPr id="4" name="直接连接符 3"/>
          <p:cNvCxnSpPr/>
          <p:nvPr/>
        </p:nvCxnSpPr>
        <p:spPr>
          <a:xfrm>
            <a:off x="5615189" y="726573"/>
            <a:ext cx="22280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 name="直接连接符 4"/>
          <p:cNvCxnSpPr/>
          <p:nvPr/>
        </p:nvCxnSpPr>
        <p:spPr>
          <a:xfrm>
            <a:off x="2975020" y="1175186"/>
            <a:ext cx="4868214"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6" name="文本框 5"/>
          <p:cNvSpPr txBox="1"/>
          <p:nvPr/>
        </p:nvSpPr>
        <p:spPr>
          <a:xfrm>
            <a:off x="4752304" y="792975"/>
            <a:ext cx="4520484" cy="369332"/>
          </a:xfrm>
          <a:prstGeom prst="rect">
            <a:avLst/>
          </a:prstGeom>
          <a:noFill/>
        </p:spPr>
        <p:txBody>
          <a:bodyPr wrap="square" rtlCol="0">
            <a:spAutoFit/>
          </a:bodyPr>
          <a:lstStyle/>
          <a:p>
            <a:r>
              <a:rPr lang="zh-CN" altLang="en-US" dirty="0" smtClean="0">
                <a:solidFill>
                  <a:schemeClr val="accent3">
                    <a:lumMod val="50000"/>
                  </a:schemeClr>
                </a:solidFill>
              </a:rPr>
              <a:t>配色、字体、排版、风格统一</a:t>
            </a:r>
            <a:endParaRPr lang="zh-CN" altLang="en-US" dirty="0">
              <a:solidFill>
                <a:schemeClr val="accent3">
                  <a:lumMod val="50000"/>
                </a:schemeClr>
              </a:solidFill>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93" y="1655781"/>
            <a:ext cx="7974882" cy="443049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91" y="1642901"/>
            <a:ext cx="7818555" cy="4320017"/>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91" y="1630021"/>
            <a:ext cx="7755049" cy="4456250"/>
          </a:xfrm>
          <a:prstGeom prst="rect">
            <a:avLst/>
          </a:prstGeom>
        </p:spPr>
      </p:pic>
    </p:spTree>
    <p:extLst>
      <p:ext uri="{BB962C8B-B14F-4D97-AF65-F5344CB8AC3E}">
        <p14:creationId xmlns:p14="http://schemas.microsoft.com/office/powerpoint/2010/main" val="3939307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62175" y="0"/>
            <a:ext cx="772732" cy="3078051"/>
          </a:xfrm>
          <a:prstGeom prst="rect">
            <a:avLst/>
          </a:prstGeom>
        </p:spPr>
        <p:style>
          <a:lnRef idx="3">
            <a:schemeClr val="lt1"/>
          </a:lnRef>
          <a:fillRef idx="1">
            <a:schemeClr val="accent6"/>
          </a:fillRef>
          <a:effectRef idx="1">
            <a:schemeClr val="accent6"/>
          </a:effectRef>
          <a:fontRef idx="minor">
            <a:schemeClr val="lt1"/>
          </a:fontRef>
        </p:style>
        <p:txBody>
          <a:bodyPr vert="eaVert" rtlCol="0" anchor="ctr"/>
          <a:lstStyle/>
          <a:p>
            <a:pPr algn="ctr"/>
            <a:r>
              <a:rPr lang="zh-CN" altLang="en-US" sz="3200" b="1" dirty="0" smtClean="0"/>
              <a:t>关于统一</a:t>
            </a:r>
            <a:endParaRPr lang="zh-CN" altLang="en-US" sz="3200" b="1" dirty="0"/>
          </a:p>
        </p:txBody>
      </p:sp>
      <p:sp>
        <p:nvSpPr>
          <p:cNvPr id="3" name="文本框 2"/>
          <p:cNvSpPr txBox="1"/>
          <p:nvPr/>
        </p:nvSpPr>
        <p:spPr>
          <a:xfrm>
            <a:off x="6310649" y="201750"/>
            <a:ext cx="1751526" cy="400110"/>
          </a:xfrm>
          <a:prstGeom prst="rect">
            <a:avLst/>
          </a:prstGeom>
          <a:noFill/>
        </p:spPr>
        <p:txBody>
          <a:bodyPr wrap="square" rtlCol="0">
            <a:spAutoFit/>
          </a:bodyPr>
          <a:lstStyle/>
          <a:p>
            <a:r>
              <a:rPr lang="zh-CN" altLang="en-US" sz="2000" b="1" dirty="0" smtClean="0">
                <a:solidFill>
                  <a:schemeClr val="accent3">
                    <a:lumMod val="50000"/>
                  </a:schemeClr>
                </a:solidFill>
              </a:rPr>
              <a:t>设计四原则</a:t>
            </a:r>
            <a:r>
              <a:rPr lang="en-US" altLang="zh-CN" sz="2000" b="1" dirty="0" smtClean="0">
                <a:solidFill>
                  <a:schemeClr val="accent3">
                    <a:lumMod val="50000"/>
                  </a:schemeClr>
                </a:solidFill>
                <a:latin typeface="+mn-ea"/>
              </a:rPr>
              <a:t>4</a:t>
            </a:r>
            <a:endParaRPr lang="zh-CN" altLang="en-US" sz="2000" b="1" dirty="0">
              <a:solidFill>
                <a:schemeClr val="accent3">
                  <a:lumMod val="50000"/>
                </a:schemeClr>
              </a:solidFill>
              <a:latin typeface="+mn-ea"/>
            </a:endParaRPr>
          </a:p>
        </p:txBody>
      </p:sp>
      <p:cxnSp>
        <p:nvCxnSpPr>
          <p:cNvPr id="4" name="直接连接符 3"/>
          <p:cNvCxnSpPr/>
          <p:nvPr/>
        </p:nvCxnSpPr>
        <p:spPr>
          <a:xfrm>
            <a:off x="5615189" y="726573"/>
            <a:ext cx="22280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 name="直接连接符 4"/>
          <p:cNvCxnSpPr/>
          <p:nvPr/>
        </p:nvCxnSpPr>
        <p:spPr>
          <a:xfrm>
            <a:off x="2975020" y="1175186"/>
            <a:ext cx="4868214" cy="0"/>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6" name="文本框 5"/>
          <p:cNvSpPr txBox="1"/>
          <p:nvPr/>
        </p:nvSpPr>
        <p:spPr>
          <a:xfrm>
            <a:off x="4752304" y="792975"/>
            <a:ext cx="4520484" cy="369332"/>
          </a:xfrm>
          <a:prstGeom prst="rect">
            <a:avLst/>
          </a:prstGeom>
          <a:noFill/>
        </p:spPr>
        <p:txBody>
          <a:bodyPr wrap="square" rtlCol="0">
            <a:spAutoFit/>
          </a:bodyPr>
          <a:lstStyle/>
          <a:p>
            <a:r>
              <a:rPr lang="zh-CN" altLang="en-US" dirty="0" smtClean="0">
                <a:solidFill>
                  <a:schemeClr val="accent3">
                    <a:lumMod val="50000"/>
                  </a:schemeClr>
                </a:solidFill>
              </a:rPr>
              <a:t>配色、字体、排版、风格统一</a:t>
            </a:r>
            <a:endParaRPr lang="zh-CN" altLang="en-US" dirty="0">
              <a:solidFill>
                <a:schemeClr val="accent3">
                  <a:lumMod val="50000"/>
                </a:schemeClr>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51" y="1394835"/>
            <a:ext cx="7725853" cy="4115374"/>
          </a:xfrm>
          <a:prstGeom prst="rect">
            <a:avLst/>
          </a:prstGeom>
        </p:spPr>
      </p:pic>
      <p:sp>
        <p:nvSpPr>
          <p:cNvPr id="9" name="矩形 8"/>
          <p:cNvSpPr/>
          <p:nvPr/>
        </p:nvSpPr>
        <p:spPr>
          <a:xfrm>
            <a:off x="1410236" y="2396454"/>
            <a:ext cx="5866328" cy="2112136"/>
          </a:xfrm>
          <a:prstGeom prst="rect">
            <a:avLst/>
          </a:prstGeom>
          <a:solidFill>
            <a:schemeClr val="bg1"/>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000" b="1" dirty="0">
                <a:solidFill>
                  <a:schemeClr val="tx1">
                    <a:lumMod val="95000"/>
                    <a:lumOff val="5000"/>
                  </a:schemeClr>
                </a:solidFill>
              </a:rPr>
              <a:t>中国风、小清新、喜庆年会、</a:t>
            </a:r>
            <a:r>
              <a:rPr lang="zh-CN" altLang="en-US" sz="2000" b="1" dirty="0" smtClean="0">
                <a:solidFill>
                  <a:schemeClr val="tx1">
                    <a:lumMod val="95000"/>
                    <a:lumOff val="5000"/>
                  </a:schemeClr>
                </a:solidFill>
              </a:rPr>
              <a:t>可爱、</a:t>
            </a:r>
            <a:r>
              <a:rPr lang="zh-CN" altLang="en-US" sz="2000" b="1" dirty="0">
                <a:solidFill>
                  <a:schemeClr val="tx1">
                    <a:lumMod val="95000"/>
                    <a:lumOff val="5000"/>
                  </a:schemeClr>
                </a:solidFill>
              </a:rPr>
              <a:t>商务专业</a:t>
            </a:r>
            <a:r>
              <a:rPr lang="en-US" altLang="zh-CN" sz="2000" b="1" dirty="0" smtClean="0">
                <a:solidFill>
                  <a:schemeClr val="tx1">
                    <a:lumMod val="95000"/>
                    <a:lumOff val="5000"/>
                  </a:schemeClr>
                </a:solidFill>
              </a:rPr>
              <a:t>……</a:t>
            </a:r>
          </a:p>
          <a:p>
            <a:pPr algn="ctr"/>
            <a:endParaRPr lang="en-US" altLang="zh-CN" sz="2000" b="1" dirty="0" smtClean="0">
              <a:solidFill>
                <a:schemeClr val="tx1">
                  <a:lumMod val="95000"/>
                  <a:lumOff val="5000"/>
                </a:schemeClr>
              </a:solidFill>
            </a:endParaRPr>
          </a:p>
          <a:p>
            <a:pPr algn="ctr"/>
            <a:r>
              <a:rPr lang="zh-CN" altLang="en-US" sz="2400" b="1" dirty="0" smtClean="0">
                <a:solidFill>
                  <a:schemeClr val="tx1">
                    <a:lumMod val="95000"/>
                    <a:lumOff val="5000"/>
                  </a:schemeClr>
                </a:solidFill>
              </a:rPr>
              <a:t>请</a:t>
            </a:r>
            <a:r>
              <a:rPr lang="zh-CN" altLang="en-US" sz="2400" b="1" dirty="0">
                <a:solidFill>
                  <a:schemeClr val="tx1">
                    <a:lumMod val="95000"/>
                    <a:lumOff val="5000"/>
                  </a:schemeClr>
                </a:solidFill>
              </a:rPr>
              <a:t>只选择</a:t>
            </a:r>
            <a:r>
              <a:rPr lang="zh-CN" altLang="en-US" sz="3600" b="1" dirty="0">
                <a:solidFill>
                  <a:srgbClr val="75B44A"/>
                </a:solidFill>
              </a:rPr>
              <a:t>适合</a:t>
            </a:r>
            <a:r>
              <a:rPr lang="zh-CN" altLang="en-US" sz="2400" b="1" dirty="0">
                <a:solidFill>
                  <a:schemeClr val="tx1">
                    <a:lumMod val="95000"/>
                    <a:lumOff val="5000"/>
                  </a:schemeClr>
                </a:solidFill>
              </a:rPr>
              <a:t>你的那一款！</a:t>
            </a:r>
          </a:p>
        </p:txBody>
      </p:sp>
    </p:spTree>
    <p:extLst>
      <p:ext uri="{BB962C8B-B14F-4D97-AF65-F5344CB8AC3E}">
        <p14:creationId xmlns:p14="http://schemas.microsoft.com/office/powerpoint/2010/main" val="25837268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0810621377674_2.jpg"/>
          <p:cNvPicPr>
            <a:picLocks noChangeAspect="1"/>
          </p:cNvPicPr>
          <p:nvPr/>
        </p:nvPicPr>
        <p:blipFill>
          <a:blip r:embed="rId2" cstate="print"/>
          <a:stretch>
            <a:fillRect/>
          </a:stretch>
        </p:blipFill>
        <p:spPr>
          <a:xfrm>
            <a:off x="0" y="3050958"/>
            <a:ext cx="5076056" cy="3807042"/>
          </a:xfrm>
          <a:prstGeom prst="rect">
            <a:avLst/>
          </a:prstGeom>
        </p:spPr>
      </p:pic>
      <p:sp>
        <p:nvSpPr>
          <p:cNvPr id="3" name="TextBox 4"/>
          <p:cNvSpPr txBox="1"/>
          <p:nvPr/>
        </p:nvSpPr>
        <p:spPr>
          <a:xfrm>
            <a:off x="5618749" y="548680"/>
            <a:ext cx="1944216" cy="584775"/>
          </a:xfrm>
          <a:prstGeom prst="rect">
            <a:avLst/>
          </a:prstGeom>
          <a:noFill/>
        </p:spPr>
        <p:txBody>
          <a:bodyPr wrap="square" rtlCol="0">
            <a:spAutoFit/>
          </a:bodyPr>
          <a:lstStyle/>
          <a:p>
            <a:r>
              <a:rPr lang="zh-CN" altLang="en-US" sz="3200" b="1" dirty="0" smtClean="0">
                <a:latin typeface="微软雅黑" pitchFamily="34" charset="-122"/>
                <a:ea typeface="微软雅黑" pitchFamily="34" charset="-122"/>
              </a:rPr>
              <a:t>留白</a:t>
            </a:r>
            <a:endParaRPr lang="zh-CN" altLang="en-US" sz="3200" b="1" dirty="0">
              <a:latin typeface="微软雅黑" pitchFamily="34" charset="-122"/>
              <a:ea typeface="微软雅黑" pitchFamily="34" charset="-122"/>
            </a:endParaRPr>
          </a:p>
        </p:txBody>
      </p:sp>
      <p:grpSp>
        <p:nvGrpSpPr>
          <p:cNvPr id="4" name="组合 3"/>
          <p:cNvGrpSpPr/>
          <p:nvPr/>
        </p:nvGrpSpPr>
        <p:grpSpPr>
          <a:xfrm>
            <a:off x="3347864" y="1340768"/>
            <a:ext cx="2304256" cy="1881500"/>
            <a:chOff x="2987824" y="404664"/>
            <a:chExt cx="2304256" cy="1881500"/>
          </a:xfrm>
        </p:grpSpPr>
        <p:sp>
          <p:nvSpPr>
            <p:cNvPr id="5" name="TextBox 5"/>
            <p:cNvSpPr txBox="1"/>
            <p:nvPr/>
          </p:nvSpPr>
          <p:spPr>
            <a:xfrm>
              <a:off x="2987824" y="404664"/>
              <a:ext cx="1800200" cy="1754326"/>
            </a:xfrm>
            <a:prstGeom prst="rect">
              <a:avLst/>
            </a:prstGeom>
            <a:noFill/>
          </p:spPr>
          <p:txBody>
            <a:bodyPr wrap="square" rtlCol="0">
              <a:spAutoFit/>
            </a:bodyPr>
            <a:lstStyle/>
            <a:p>
              <a:pPr algn="r">
                <a:lnSpc>
                  <a:spcPct val="150000"/>
                </a:lnSpc>
              </a:pPr>
              <a:r>
                <a:rPr lang="zh-CN" altLang="en-US" dirty="0" smtClean="0">
                  <a:latin typeface="华文隶书" pitchFamily="2" charset="-122"/>
                  <a:ea typeface="华文隶书" pitchFamily="2" charset="-122"/>
                </a:rPr>
                <a:t>千山鸟飞绝</a:t>
              </a:r>
              <a:endParaRPr lang="en-US" altLang="zh-CN" dirty="0" smtClean="0">
                <a:latin typeface="华文隶书" pitchFamily="2" charset="-122"/>
                <a:ea typeface="华文隶书" pitchFamily="2" charset="-122"/>
              </a:endParaRPr>
            </a:p>
            <a:p>
              <a:pPr algn="r">
                <a:lnSpc>
                  <a:spcPct val="150000"/>
                </a:lnSpc>
              </a:pPr>
              <a:r>
                <a:rPr lang="zh-CN" altLang="en-US" dirty="0">
                  <a:latin typeface="华文隶书" pitchFamily="2" charset="-122"/>
                  <a:ea typeface="华文隶书" pitchFamily="2" charset="-122"/>
                </a:rPr>
                <a:t>万径人踪</a:t>
              </a:r>
              <a:r>
                <a:rPr lang="zh-CN" altLang="en-US" dirty="0" smtClean="0">
                  <a:latin typeface="华文隶书" pitchFamily="2" charset="-122"/>
                  <a:ea typeface="华文隶书" pitchFamily="2" charset="-122"/>
                </a:rPr>
                <a:t>灭</a:t>
              </a:r>
              <a:endParaRPr lang="en-US" altLang="zh-CN" dirty="0" smtClean="0">
                <a:latin typeface="华文隶书" pitchFamily="2" charset="-122"/>
                <a:ea typeface="华文隶书" pitchFamily="2" charset="-122"/>
              </a:endParaRPr>
            </a:p>
            <a:p>
              <a:pPr algn="r">
                <a:lnSpc>
                  <a:spcPct val="150000"/>
                </a:lnSpc>
              </a:pPr>
              <a:r>
                <a:rPr lang="zh-CN" altLang="en-US" dirty="0">
                  <a:latin typeface="华文隶书" pitchFamily="2" charset="-122"/>
                  <a:ea typeface="华文隶书" pitchFamily="2" charset="-122"/>
                </a:rPr>
                <a:t>孤舟蓑笠</a:t>
              </a:r>
              <a:r>
                <a:rPr lang="zh-CN" altLang="en-US" dirty="0" smtClean="0">
                  <a:latin typeface="华文隶书" pitchFamily="2" charset="-122"/>
                  <a:ea typeface="华文隶书" pitchFamily="2" charset="-122"/>
                </a:rPr>
                <a:t>翁</a:t>
              </a:r>
              <a:endParaRPr lang="en-US" altLang="zh-CN" dirty="0" smtClean="0">
                <a:latin typeface="华文隶书" pitchFamily="2" charset="-122"/>
                <a:ea typeface="华文隶书" pitchFamily="2" charset="-122"/>
              </a:endParaRPr>
            </a:p>
            <a:p>
              <a:pPr algn="r">
                <a:lnSpc>
                  <a:spcPct val="150000"/>
                </a:lnSpc>
              </a:pPr>
              <a:r>
                <a:rPr lang="zh-CN" altLang="en-US" dirty="0" smtClean="0">
                  <a:latin typeface="华文隶书" pitchFamily="2" charset="-122"/>
                  <a:ea typeface="华文隶书" pitchFamily="2" charset="-122"/>
                </a:rPr>
                <a:t>独钓寒江雪</a:t>
              </a:r>
              <a:endParaRPr lang="zh-CN" altLang="en-US" dirty="0">
                <a:latin typeface="华文隶书" pitchFamily="2" charset="-122"/>
                <a:ea typeface="华文隶书" pitchFamily="2" charset="-122"/>
              </a:endParaRPr>
            </a:p>
          </p:txBody>
        </p:sp>
        <p:sp>
          <p:nvSpPr>
            <p:cNvPr id="6" name="TextBox 6"/>
            <p:cNvSpPr txBox="1"/>
            <p:nvPr/>
          </p:nvSpPr>
          <p:spPr>
            <a:xfrm>
              <a:off x="2987824" y="404664"/>
              <a:ext cx="504056" cy="369332"/>
            </a:xfrm>
            <a:prstGeom prst="rect">
              <a:avLst/>
            </a:prstGeom>
            <a:noFill/>
          </p:spPr>
          <p:txBody>
            <a:bodyPr wrap="square" rtlCol="0">
              <a:spAutoFit/>
            </a:bodyPr>
            <a:lstStyle/>
            <a:p>
              <a:r>
                <a:rPr lang="zh-CN" altLang="en-US" dirty="0" smtClean="0"/>
                <a:t>“</a:t>
              </a:r>
              <a:endParaRPr lang="zh-CN" altLang="en-US" dirty="0"/>
            </a:p>
          </p:txBody>
        </p:sp>
        <p:sp>
          <p:nvSpPr>
            <p:cNvPr id="7" name="TextBox 7"/>
            <p:cNvSpPr txBox="1"/>
            <p:nvPr/>
          </p:nvSpPr>
          <p:spPr>
            <a:xfrm>
              <a:off x="4788024" y="1916832"/>
              <a:ext cx="504056" cy="369332"/>
            </a:xfrm>
            <a:prstGeom prst="rect">
              <a:avLst/>
            </a:prstGeom>
            <a:noFill/>
          </p:spPr>
          <p:txBody>
            <a:bodyPr wrap="square" rtlCol="0">
              <a:spAutoFit/>
            </a:bodyPr>
            <a:lstStyle/>
            <a:p>
              <a:r>
                <a:rPr lang="zh-CN" altLang="en-US" dirty="0" smtClean="0"/>
                <a:t>”</a:t>
              </a:r>
              <a:endParaRPr lang="zh-CN" altLang="en-US" dirty="0"/>
            </a:p>
          </p:txBody>
        </p:sp>
      </p:grpSp>
      <p:sp>
        <p:nvSpPr>
          <p:cNvPr id="8" name="TextBox 8"/>
          <p:cNvSpPr txBox="1"/>
          <p:nvPr/>
        </p:nvSpPr>
        <p:spPr>
          <a:xfrm>
            <a:off x="5652120" y="1412776"/>
            <a:ext cx="2808312" cy="2246769"/>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留白一词</a:t>
            </a:r>
            <a:endParaRPr lang="en-US" altLang="zh-CN" sz="2000" dirty="0" smtClean="0">
              <a:latin typeface="微软雅黑" pitchFamily="34" charset="-122"/>
              <a:ea typeface="微软雅黑" pitchFamily="34" charset="-122"/>
            </a:endParaRPr>
          </a:p>
          <a:p>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指书画艺术创作中</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为使整个作品画面</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章法更为协调精美</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而有意留下相应的空白</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留有想像的空间</a:t>
            </a:r>
            <a:endParaRPr lang="zh-CN" altLang="en-US" sz="2000" dirty="0">
              <a:latin typeface="微软雅黑" pitchFamily="34" charset="-122"/>
              <a:ea typeface="微软雅黑" pitchFamily="34" charset="-122"/>
            </a:endParaRPr>
          </a:p>
        </p:txBody>
      </p:sp>
      <p:sp>
        <p:nvSpPr>
          <p:cNvPr id="9" name="TextBox 10"/>
          <p:cNvSpPr txBox="1"/>
          <p:nvPr/>
        </p:nvSpPr>
        <p:spPr>
          <a:xfrm>
            <a:off x="5652120" y="4005064"/>
            <a:ext cx="2808312"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适当的留白</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可以使</a:t>
            </a:r>
            <a:r>
              <a:rPr lang="en-US" altLang="zh-CN" sz="2000" dirty="0" smtClean="0">
                <a:latin typeface="微软雅黑" pitchFamily="34" charset="-122"/>
                <a:ea typeface="微软雅黑" pitchFamily="34" charset="-122"/>
              </a:rPr>
              <a:t>PPT</a:t>
            </a:r>
            <a:r>
              <a:rPr lang="zh-CN" altLang="en-US" sz="2000" dirty="0" smtClean="0">
                <a:latin typeface="微软雅黑" pitchFamily="34" charset="-122"/>
                <a:ea typeface="微软雅黑" pitchFamily="34" charset="-122"/>
              </a:rPr>
              <a:t>版面</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整体简洁大气美观</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2512869906"/>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596a8e38be4c_1024.jpg"/>
          <p:cNvPicPr>
            <a:picLocks noChangeAspect="1"/>
          </p:cNvPicPr>
          <p:nvPr/>
        </p:nvPicPr>
        <p:blipFill>
          <a:blip r:embed="rId2" cstate="print"/>
          <a:stretch>
            <a:fillRect/>
          </a:stretch>
        </p:blipFill>
        <p:spPr>
          <a:xfrm>
            <a:off x="4781641" y="1484784"/>
            <a:ext cx="4362359" cy="5373216"/>
          </a:xfrm>
          <a:prstGeom prst="rect">
            <a:avLst/>
          </a:prstGeom>
        </p:spPr>
      </p:pic>
      <p:sp>
        <p:nvSpPr>
          <p:cNvPr id="3" name="TextBox 7"/>
          <p:cNvSpPr txBox="1"/>
          <p:nvPr/>
        </p:nvSpPr>
        <p:spPr>
          <a:xfrm>
            <a:off x="1766035" y="548680"/>
            <a:ext cx="2304256" cy="1077218"/>
          </a:xfrm>
          <a:prstGeom prst="rect">
            <a:avLst/>
          </a:prstGeom>
          <a:noFill/>
        </p:spPr>
        <p:txBody>
          <a:bodyPr wrap="square" rtlCol="0">
            <a:spAutoFit/>
          </a:bodyPr>
          <a:lstStyle/>
          <a:p>
            <a:pPr algn="r"/>
            <a:r>
              <a:rPr lang="zh-CN" altLang="en-US" sz="3200" dirty="0" smtClean="0">
                <a:latin typeface="黑体" panose="02010609060101010101" pitchFamily="49" charset="-122"/>
                <a:ea typeface="黑体" panose="02010609060101010101" pitchFamily="49" charset="-122"/>
              </a:rPr>
              <a:t>城市印象</a:t>
            </a:r>
            <a:endParaRPr lang="en-US" altLang="zh-CN" sz="3200" dirty="0" smtClean="0">
              <a:latin typeface="黑体" panose="02010609060101010101" pitchFamily="49" charset="-122"/>
              <a:ea typeface="黑体" panose="02010609060101010101" pitchFamily="49" charset="-122"/>
            </a:endParaRPr>
          </a:p>
          <a:p>
            <a:pPr algn="r"/>
            <a:r>
              <a:rPr lang="zh-CN" altLang="en-US" sz="1600" dirty="0" smtClean="0">
                <a:latin typeface="微软雅黑" pitchFamily="34" charset="-122"/>
                <a:ea typeface="微软雅黑" pitchFamily="34" charset="-122"/>
              </a:rPr>
              <a:t>生活足迹  市民印记</a:t>
            </a:r>
            <a:endParaRPr lang="en-US" altLang="zh-CN" sz="1600" dirty="0" smtClean="0">
              <a:latin typeface="微软雅黑" pitchFamily="34" charset="-122"/>
              <a:ea typeface="微软雅黑" pitchFamily="34" charset="-122"/>
            </a:endParaRPr>
          </a:p>
          <a:p>
            <a:pPr algn="r"/>
            <a:r>
              <a:rPr lang="zh-CN" altLang="en-US" sz="1600" dirty="0" smtClean="0">
                <a:latin typeface="微软雅黑" pitchFamily="34" charset="-122"/>
                <a:ea typeface="微软雅黑" pitchFamily="34" charset="-122"/>
              </a:rPr>
              <a:t>一人 一家 一城</a:t>
            </a:r>
            <a:endParaRPr lang="zh-CN" altLang="en-US" sz="1600" dirty="0">
              <a:latin typeface="微软雅黑" pitchFamily="34" charset="-122"/>
              <a:ea typeface="微软雅黑" pitchFamily="34" charset="-122"/>
            </a:endParaRPr>
          </a:p>
        </p:txBody>
      </p:sp>
      <p:sp>
        <p:nvSpPr>
          <p:cNvPr id="4" name="TextBox 8"/>
          <p:cNvSpPr txBox="1"/>
          <p:nvPr/>
        </p:nvSpPr>
        <p:spPr>
          <a:xfrm>
            <a:off x="827584" y="1844824"/>
            <a:ext cx="3240360" cy="2631490"/>
          </a:xfrm>
          <a:prstGeom prst="rect">
            <a:avLst/>
          </a:prstGeom>
          <a:noFill/>
        </p:spPr>
        <p:txBody>
          <a:bodyPr wrap="square" rtlCol="0">
            <a:spAutoFit/>
          </a:bodyPr>
          <a:lstStyle/>
          <a:p>
            <a:pPr algn="r"/>
            <a:r>
              <a:rPr lang="zh-CN" altLang="en-US" sz="1100" dirty="0">
                <a:latin typeface="微软雅黑" pitchFamily="34" charset="-122"/>
                <a:ea typeface="微软雅黑" pitchFamily="34" charset="-122"/>
              </a:rPr>
              <a:t>一</a:t>
            </a:r>
            <a:r>
              <a:rPr lang="zh-CN" altLang="en-US" sz="1100" dirty="0" smtClean="0">
                <a:latin typeface="微软雅黑" pitchFamily="34" charset="-122"/>
                <a:ea typeface="微软雅黑" pitchFamily="34" charset="-122"/>
              </a:rPr>
              <a:t>座城是一场风景</a:t>
            </a:r>
            <a:endParaRPr lang="en-US" altLang="zh-CN" sz="1100" dirty="0" smtClean="0">
              <a:latin typeface="微软雅黑" pitchFamily="34" charset="-122"/>
              <a:ea typeface="微软雅黑" pitchFamily="34" charset="-122"/>
            </a:endParaRPr>
          </a:p>
          <a:p>
            <a:pPr algn="r"/>
            <a:r>
              <a:rPr lang="zh-CN" altLang="en-US" sz="1100" dirty="0">
                <a:latin typeface="微软雅黑" pitchFamily="34" charset="-122"/>
                <a:ea typeface="微软雅黑" pitchFamily="34" charset="-122"/>
              </a:rPr>
              <a:t>每</a:t>
            </a:r>
            <a:r>
              <a:rPr lang="zh-CN" altLang="en-US" sz="1100" dirty="0" smtClean="0">
                <a:latin typeface="微软雅黑" pitchFamily="34" charset="-122"/>
                <a:ea typeface="微软雅黑" pitchFamily="34" charset="-122"/>
              </a:rPr>
              <a:t>座城</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都是自己的脾气</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城市的水土养育了城市的人</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温润的</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 热情的</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 烈性子的</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是人塑造了城</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城也哺育了人</a:t>
            </a:r>
            <a:endParaRPr lang="en-US" altLang="zh-CN" sz="1100" dirty="0" smtClean="0">
              <a:latin typeface="微软雅黑" pitchFamily="34" charset="-122"/>
              <a:ea typeface="微软雅黑" pitchFamily="34" charset="-122"/>
            </a:endParaRPr>
          </a:p>
          <a:p>
            <a:pPr algn="r"/>
            <a:endParaRPr lang="en-US" altLang="zh-CN" sz="1100" dirty="0">
              <a:latin typeface="微软雅黑" pitchFamily="34" charset="-122"/>
              <a:ea typeface="微软雅黑" pitchFamily="34" charset="-122"/>
            </a:endParaRPr>
          </a:p>
          <a:p>
            <a:pPr algn="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走进城市</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去探险那些印记足迹</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去翻开城市这一本</a:t>
            </a:r>
            <a:endParaRPr lang="en-US" altLang="zh-CN" sz="1100" dirty="0" smtClean="0">
              <a:latin typeface="微软雅黑" pitchFamily="34" charset="-122"/>
              <a:ea typeface="微软雅黑" pitchFamily="34" charset="-122"/>
            </a:endParaRPr>
          </a:p>
          <a:p>
            <a:pPr algn="r"/>
            <a:r>
              <a:rPr lang="zh-CN" altLang="en-US" sz="1100" dirty="0" smtClean="0">
                <a:latin typeface="微软雅黑" pitchFamily="34" charset="-122"/>
                <a:ea typeface="微软雅黑" pitchFamily="34" charset="-122"/>
              </a:rPr>
              <a:t>独一无二的书</a:t>
            </a:r>
            <a:endParaRPr lang="en-US" altLang="zh-CN" sz="11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2278669585"/>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descr="28-2402-11272044.jpg"/>
          <p:cNvPicPr>
            <a:picLocks noChangeAspect="1"/>
          </p:cNvPicPr>
          <p:nvPr/>
        </p:nvPicPr>
        <p:blipFill>
          <a:blip r:embed="rId2" cstate="print"/>
          <a:stretch>
            <a:fillRect/>
          </a:stretch>
        </p:blipFill>
        <p:spPr>
          <a:xfrm>
            <a:off x="0" y="0"/>
            <a:ext cx="9699970" cy="6858000"/>
          </a:xfrm>
          <a:prstGeom prst="rect">
            <a:avLst/>
          </a:prstGeom>
        </p:spPr>
      </p:pic>
    </p:spTree>
    <p:extLst>
      <p:ext uri="{BB962C8B-B14F-4D97-AF65-F5344CB8AC3E}">
        <p14:creationId xmlns:p14="http://schemas.microsoft.com/office/powerpoint/2010/main" val="2505236509"/>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p:nvPr/>
        </p:nvSpPr>
        <p:spPr>
          <a:xfrm>
            <a:off x="4650344" y="1996223"/>
            <a:ext cx="2524260" cy="1803042"/>
          </a:xfrm>
          <a:prstGeom prst="rtTriangle">
            <a:avLst/>
          </a:prstGeom>
          <a:solidFill>
            <a:srgbClr val="75B44A"/>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排版</a:t>
            </a:r>
            <a:endParaRPr lang="zh-CN" altLang="en-US" sz="2400" b="1" dirty="0">
              <a:latin typeface="微软雅黑" panose="020B0503020204020204" pitchFamily="34" charset="-122"/>
              <a:ea typeface="微软雅黑" panose="020B0503020204020204" pitchFamily="34" charset="-122"/>
            </a:endParaRPr>
          </a:p>
        </p:txBody>
      </p:sp>
      <p:sp>
        <p:nvSpPr>
          <p:cNvPr id="12" name="线形标注 2(带强调线) 11"/>
          <p:cNvSpPr/>
          <p:nvPr/>
        </p:nvSpPr>
        <p:spPr>
          <a:xfrm flipH="1">
            <a:off x="1043186" y="1674251"/>
            <a:ext cx="1622739" cy="1262130"/>
          </a:xfrm>
          <a:prstGeom prst="accentCallout2">
            <a:avLst>
              <a:gd name="adj1" fmla="val 17468"/>
              <a:gd name="adj2" fmla="val -4432"/>
              <a:gd name="adj3" fmla="val 18750"/>
              <a:gd name="adj4" fmla="val -16667"/>
              <a:gd name="adj5" fmla="val 112500"/>
              <a:gd name="adj6" fmla="val -4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000" b="1" dirty="0" smtClean="0">
                <a:solidFill>
                  <a:schemeClr val="accent3">
                    <a:lumMod val="50000"/>
                  </a:schemeClr>
                </a:solidFill>
              </a:rPr>
              <a:t>了解目的</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分析观众</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确定形式</a:t>
            </a:r>
            <a:endParaRPr lang="en-US" altLang="zh-CN" sz="2000" b="1" dirty="0" smtClean="0">
              <a:solidFill>
                <a:schemeClr val="accent3">
                  <a:lumMod val="50000"/>
                </a:schemeClr>
              </a:solidFill>
            </a:endParaRPr>
          </a:p>
          <a:p>
            <a:pPr marL="285750" indent="-285750">
              <a:buFont typeface="Arial" panose="020B0604020202020204" pitchFamily="34" charset="0"/>
              <a:buChar char="•"/>
            </a:pPr>
            <a:r>
              <a:rPr lang="zh-CN" altLang="en-US" sz="2000" b="1" dirty="0" smtClean="0">
                <a:solidFill>
                  <a:schemeClr val="accent3">
                    <a:lumMod val="50000"/>
                  </a:schemeClr>
                </a:solidFill>
              </a:rPr>
              <a:t>确定内容</a:t>
            </a:r>
            <a:endParaRPr lang="en-US" altLang="zh-CN" sz="2000" b="1" dirty="0" smtClean="0">
              <a:solidFill>
                <a:schemeClr val="accent3">
                  <a:lumMod val="50000"/>
                </a:schemeClr>
              </a:solidFill>
            </a:endParaRPr>
          </a:p>
        </p:txBody>
      </p:sp>
      <p:sp>
        <p:nvSpPr>
          <p:cNvPr id="4" name="直角三角形 3"/>
          <p:cNvSpPr/>
          <p:nvPr/>
        </p:nvSpPr>
        <p:spPr>
          <a:xfrm rot="10800000">
            <a:off x="1969392" y="3955958"/>
            <a:ext cx="2524260" cy="1803042"/>
          </a:xfrm>
          <a:prstGeom prst="rtTriangle">
            <a:avLst/>
          </a:prstGeom>
          <a:solidFill>
            <a:srgbClr val="FFCE33"/>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dirty="0"/>
          </a:p>
        </p:txBody>
      </p:sp>
      <p:sp>
        <p:nvSpPr>
          <p:cNvPr id="7" name="直角三角形 6"/>
          <p:cNvSpPr/>
          <p:nvPr/>
        </p:nvSpPr>
        <p:spPr>
          <a:xfrm flipH="1">
            <a:off x="1969392" y="1996223"/>
            <a:ext cx="2524260" cy="1803042"/>
          </a:xfrm>
          <a:prstGeom prst="rtTriangl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构思</a:t>
            </a:r>
            <a:endParaRPr lang="zh-CN" altLang="en-US" sz="2400" b="1" dirty="0">
              <a:latin typeface="微软雅黑" panose="020B0503020204020204" pitchFamily="34" charset="-122"/>
              <a:ea typeface="微软雅黑" panose="020B0503020204020204" pitchFamily="34" charset="-122"/>
            </a:endParaRPr>
          </a:p>
        </p:txBody>
      </p:sp>
      <p:sp>
        <p:nvSpPr>
          <p:cNvPr id="8" name="直角三角形 7"/>
          <p:cNvSpPr/>
          <p:nvPr/>
        </p:nvSpPr>
        <p:spPr>
          <a:xfrm rot="10800000" flipH="1">
            <a:off x="4650344" y="3955958"/>
            <a:ext cx="2524260" cy="1803042"/>
          </a:xfrm>
          <a:prstGeom prst="rtTriangle">
            <a:avLst/>
          </a:prstGeom>
          <a:solidFill>
            <a:srgbClr val="F0975A"/>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 name="文本框 2"/>
          <p:cNvSpPr txBox="1"/>
          <p:nvPr/>
        </p:nvSpPr>
        <p:spPr>
          <a:xfrm>
            <a:off x="3279280" y="4262905"/>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134909" y="4250198"/>
            <a:ext cx="861812"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动画</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5755242" y="1996223"/>
            <a:ext cx="3510567" cy="579549"/>
          </a:xfrm>
          <a:prstGeom prst="rect">
            <a:avLst/>
          </a:prstGeom>
          <a:noFill/>
          <a:ln>
            <a:noFill/>
          </a:ln>
        </p:spPr>
        <p:style>
          <a:lnRef idx="3">
            <a:schemeClr val="lt1"/>
          </a:lnRef>
          <a:fillRef idx="1">
            <a:schemeClr val="accent6"/>
          </a:fillRef>
          <a:effectRef idx="1">
            <a:schemeClr val="accent6"/>
          </a:effectRef>
          <a:fontRef idx="minor">
            <a:schemeClr val="lt1"/>
          </a:fontRef>
        </p:style>
        <p:txBody>
          <a:bodyPr rtlCol="0" anchor="ctr"/>
          <a:lstStyle/>
          <a:p>
            <a:r>
              <a:rPr lang="zh-CN" altLang="en-US" sz="2000" b="1" dirty="0" smtClean="0">
                <a:solidFill>
                  <a:schemeClr val="accent3">
                    <a:lumMod val="50000"/>
                  </a:schemeClr>
                </a:solidFill>
              </a:rPr>
              <a:t>四大原则：</a:t>
            </a:r>
            <a:endParaRPr lang="en-US" altLang="zh-CN" sz="2000" b="1" dirty="0" smtClean="0">
              <a:solidFill>
                <a:schemeClr val="accent3">
                  <a:lumMod val="50000"/>
                </a:schemeClr>
              </a:solidFill>
            </a:endParaRPr>
          </a:p>
          <a:p>
            <a:r>
              <a:rPr lang="zh-CN" altLang="en-US" sz="2000" b="1" dirty="0">
                <a:solidFill>
                  <a:schemeClr val="accent3">
                    <a:lumMod val="50000"/>
                  </a:schemeClr>
                </a:solidFill>
              </a:rPr>
              <a:t>留白</a:t>
            </a:r>
          </a:p>
        </p:txBody>
      </p:sp>
      <p:sp>
        <p:nvSpPr>
          <p:cNvPr id="48" name="矩形 47"/>
          <p:cNvSpPr/>
          <p:nvPr/>
        </p:nvSpPr>
        <p:spPr>
          <a:xfrm>
            <a:off x="6868726" y="1608784"/>
            <a:ext cx="1129053" cy="2268828"/>
          </a:xfrm>
          <a:prstGeom prst="rect">
            <a:avLst/>
          </a:prstGeom>
          <a:noFill/>
          <a:ln>
            <a:noFill/>
          </a:ln>
        </p:spPr>
        <p:style>
          <a:lnRef idx="3">
            <a:schemeClr val="lt1"/>
          </a:lnRef>
          <a:fillRef idx="1">
            <a:schemeClr val="accent6"/>
          </a:fillRef>
          <a:effectRef idx="1">
            <a:schemeClr val="accent6"/>
          </a:effectRef>
          <a:fontRef idx="minor">
            <a:schemeClr val="lt1"/>
          </a:fontRef>
        </p:style>
        <p:txBody>
          <a:bodyPr vert="horz" rtlCol="0" anchor="ctr"/>
          <a:lstStyle/>
          <a:p>
            <a:pPr algn="ctr"/>
            <a:r>
              <a:rPr lang="zh-CN" altLang="en-US" sz="2000" b="1" dirty="0" smtClean="0">
                <a:solidFill>
                  <a:schemeClr val="accent3">
                    <a:lumMod val="50000"/>
                  </a:schemeClr>
                </a:solidFill>
              </a:rPr>
              <a:t>对齐</a:t>
            </a:r>
            <a:endParaRPr lang="en-US" altLang="zh-CN" sz="2000" b="1" dirty="0" smtClean="0">
              <a:solidFill>
                <a:schemeClr val="accent3">
                  <a:lumMod val="50000"/>
                </a:schemeClr>
              </a:solidFill>
            </a:endParaRPr>
          </a:p>
          <a:p>
            <a:pPr algn="ctr"/>
            <a:r>
              <a:rPr lang="zh-CN" altLang="en-US" sz="2000" b="1" dirty="0" smtClean="0">
                <a:solidFill>
                  <a:schemeClr val="accent3">
                    <a:lumMod val="50000"/>
                  </a:schemeClr>
                </a:solidFill>
              </a:rPr>
              <a:t>对比</a:t>
            </a:r>
            <a:endParaRPr lang="en-US" altLang="zh-CN" sz="2000" b="1" dirty="0" smtClean="0">
              <a:solidFill>
                <a:schemeClr val="accent3">
                  <a:lumMod val="50000"/>
                </a:schemeClr>
              </a:solidFill>
            </a:endParaRPr>
          </a:p>
          <a:p>
            <a:pPr algn="ctr"/>
            <a:r>
              <a:rPr lang="zh-CN" altLang="en-US" sz="2000" b="1" dirty="0" smtClean="0">
                <a:solidFill>
                  <a:schemeClr val="accent3">
                    <a:lumMod val="50000"/>
                  </a:schemeClr>
                </a:solidFill>
              </a:rPr>
              <a:t>集中</a:t>
            </a:r>
            <a:endParaRPr lang="en-US" altLang="zh-CN" sz="2000" b="1" dirty="0" smtClean="0">
              <a:solidFill>
                <a:schemeClr val="accent3">
                  <a:lumMod val="50000"/>
                </a:schemeClr>
              </a:solidFill>
            </a:endParaRPr>
          </a:p>
          <a:p>
            <a:pPr algn="ctr"/>
            <a:r>
              <a:rPr lang="zh-CN" altLang="en-US" sz="2000" b="1" dirty="0">
                <a:solidFill>
                  <a:schemeClr val="accent3">
                    <a:lumMod val="50000"/>
                  </a:schemeClr>
                </a:solidFill>
              </a:rPr>
              <a:t>统一</a:t>
            </a:r>
            <a:endParaRPr lang="en-US" altLang="zh-CN" sz="2000" b="1" dirty="0" smtClean="0">
              <a:solidFill>
                <a:schemeClr val="accent3">
                  <a:lumMod val="50000"/>
                </a:schemeClr>
              </a:solidFill>
            </a:endParaRPr>
          </a:p>
          <a:p>
            <a:pPr algn="ctr"/>
            <a:endParaRPr lang="zh-CN" altLang="en-US" sz="2000" b="1" dirty="0">
              <a:solidFill>
                <a:schemeClr val="accent3">
                  <a:lumMod val="50000"/>
                </a:schemeClr>
              </a:solidFill>
            </a:endParaRPr>
          </a:p>
        </p:txBody>
      </p:sp>
      <p:sp>
        <p:nvSpPr>
          <p:cNvPr id="59" name="标题 1"/>
          <p:cNvSpPr txBox="1">
            <a:spLocks/>
          </p:cNvSpPr>
          <p:nvPr/>
        </p:nvSpPr>
        <p:spPr bwMode="auto">
          <a:xfrm>
            <a:off x="286453" y="-107058"/>
            <a:ext cx="35131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b="1" dirty="0">
                <a:solidFill>
                  <a:srgbClr val="A6A6A6"/>
                </a:solidFill>
                <a:latin typeface="微软雅黑" panose="020B0503020204020204" pitchFamily="34" charset="-122"/>
                <a:ea typeface="微软雅黑" panose="020B0503020204020204" pitchFamily="34" charset="-122"/>
              </a:rPr>
              <a:t>[</a:t>
            </a:r>
            <a:r>
              <a:rPr lang="en-US" altLang="zh-CN" b="1" dirty="0" smtClean="0">
                <a:solidFill>
                  <a:srgbClr val="A6A6A6"/>
                </a:solidFill>
                <a:latin typeface="微软雅黑" panose="020B0503020204020204" pitchFamily="34" charset="-122"/>
                <a:ea typeface="微软雅黑" panose="020B0503020204020204" pitchFamily="34" charset="-122"/>
              </a:rPr>
              <a:t>03]</a:t>
            </a:r>
            <a:endParaRPr lang="zh-CN" altLang="zh-CN" b="1" dirty="0">
              <a:solidFill>
                <a:srgbClr val="A6A6A6"/>
              </a:solidFill>
              <a:latin typeface="微软雅黑" panose="020B0503020204020204" pitchFamily="34" charset="-122"/>
              <a:ea typeface="微软雅黑" panose="020B0503020204020204" pitchFamily="34" charset="-122"/>
            </a:endParaRPr>
          </a:p>
        </p:txBody>
      </p:sp>
      <p:sp>
        <p:nvSpPr>
          <p:cNvPr id="69" name="矩形 24"/>
          <p:cNvSpPr>
            <a:spLocks noChangeArrowheads="1"/>
          </p:cNvSpPr>
          <p:nvPr/>
        </p:nvSpPr>
        <p:spPr bwMode="auto">
          <a:xfrm>
            <a:off x="1358910" y="238191"/>
            <a:ext cx="2319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如何制作</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4650342" y="1530438"/>
            <a:ext cx="2703494" cy="2268827"/>
          </a:xfrm>
          <a:prstGeom prst="rect">
            <a:avLst/>
          </a:prstGeom>
          <a:solidFill>
            <a:srgbClr val="FFCE33"/>
          </a:solidFill>
        </p:spPr>
        <p:style>
          <a:lnRef idx="3">
            <a:schemeClr val="lt1"/>
          </a:lnRef>
          <a:fillRef idx="1">
            <a:schemeClr val="accent4"/>
          </a:fillRef>
          <a:effectRef idx="1">
            <a:schemeClr val="accent4"/>
          </a:effectRef>
          <a:fontRef idx="minor">
            <a:schemeClr val="lt1"/>
          </a:fontRef>
        </p:style>
        <p:txBody>
          <a:bodyPr rtlCol="0" anchor="ctr"/>
          <a:lstStyle/>
          <a:p>
            <a:pPr marL="742950" lvl="1" indent="-285750">
              <a:buFont typeface="Arial" panose="020B0604020202020204" pitchFamily="34" charset="0"/>
              <a:buChar char="•"/>
            </a:pPr>
            <a:r>
              <a:rPr lang="zh-CN" altLang="en-US" sz="2400" dirty="0" smtClean="0">
                <a:solidFill>
                  <a:schemeClr val="bg2">
                    <a:lumMod val="25000"/>
                  </a:schemeClr>
                </a:solidFill>
              </a:rPr>
              <a:t>配色</a:t>
            </a:r>
            <a:endParaRPr lang="en-US" altLang="zh-CN" sz="2400" dirty="0" smtClean="0">
              <a:solidFill>
                <a:schemeClr val="bg2">
                  <a:lumMod val="25000"/>
                </a:schemeClr>
              </a:solidFill>
            </a:endParaRPr>
          </a:p>
          <a:p>
            <a:pPr marL="742950" lvl="1" indent="-285750">
              <a:buFont typeface="Arial" panose="020B0604020202020204" pitchFamily="34" charset="0"/>
              <a:buChar char="•"/>
            </a:pPr>
            <a:r>
              <a:rPr lang="zh-CN" altLang="en-US" sz="2400" dirty="0" smtClean="0">
                <a:solidFill>
                  <a:schemeClr val="bg2">
                    <a:lumMod val="25000"/>
                  </a:schemeClr>
                </a:solidFill>
              </a:rPr>
              <a:t>字体</a:t>
            </a:r>
            <a:endParaRPr lang="en-US" altLang="zh-CN" sz="2400" dirty="0" smtClean="0">
              <a:solidFill>
                <a:schemeClr val="bg2">
                  <a:lumMod val="25000"/>
                </a:schemeClr>
              </a:solidFill>
            </a:endParaRPr>
          </a:p>
          <a:p>
            <a:pPr marL="742950" lvl="1" indent="-285750">
              <a:buFont typeface="Arial" panose="020B0604020202020204" pitchFamily="34" charset="0"/>
              <a:buChar char="•"/>
            </a:pPr>
            <a:r>
              <a:rPr lang="zh-CN" altLang="en-US" sz="2400" dirty="0" smtClean="0">
                <a:solidFill>
                  <a:schemeClr val="bg2">
                    <a:lumMod val="25000"/>
                  </a:schemeClr>
                </a:solidFill>
              </a:rPr>
              <a:t>图片</a:t>
            </a:r>
            <a:endParaRPr lang="en-US" altLang="zh-CN" sz="2400" dirty="0" smtClean="0">
              <a:solidFill>
                <a:schemeClr val="bg2">
                  <a:lumMod val="25000"/>
                </a:schemeClr>
              </a:solidFill>
            </a:endParaRPr>
          </a:p>
          <a:p>
            <a:pPr marL="742950" lvl="1" indent="-285750">
              <a:buFont typeface="Arial" panose="020B0604020202020204" pitchFamily="34" charset="0"/>
              <a:buChar char="•"/>
            </a:pPr>
            <a:r>
              <a:rPr lang="zh-CN" altLang="en-US" sz="2400" dirty="0" smtClean="0">
                <a:solidFill>
                  <a:schemeClr val="bg2">
                    <a:lumMod val="25000"/>
                  </a:schemeClr>
                </a:solidFill>
              </a:rPr>
              <a:t>数据可视化</a:t>
            </a:r>
            <a:endParaRPr lang="zh-CN" altLang="en-US" sz="2400" dirty="0">
              <a:solidFill>
                <a:schemeClr val="bg2">
                  <a:lumMod val="25000"/>
                </a:schemeClr>
              </a:solidFill>
            </a:endParaRPr>
          </a:p>
        </p:txBody>
      </p:sp>
    </p:spTree>
    <p:extLst>
      <p:ext uri="{BB962C8B-B14F-4D97-AF65-F5344CB8AC3E}">
        <p14:creationId xmlns:p14="http://schemas.microsoft.com/office/powerpoint/2010/main" val="42650719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2"/>
                                        </p:tgtEl>
                                        <p:attrNameLst>
                                          <p:attrName>ppt_w</p:attrName>
                                        </p:attrNameLst>
                                      </p:cBhvr>
                                      <p:tavLst>
                                        <p:tav tm="0">
                                          <p:val>
                                            <p:strVal val="ppt_w"/>
                                          </p:val>
                                        </p:tav>
                                        <p:tav tm="100000">
                                          <p:val>
                                            <p:fltVal val="0"/>
                                          </p:val>
                                        </p:tav>
                                      </p:tavLst>
                                    </p:anim>
                                    <p:anim calcmode="lin" valueType="num">
                                      <p:cBhvr>
                                        <p:cTn id="7" dur="500"/>
                                        <p:tgtEl>
                                          <p:spTgt spid="12"/>
                                        </p:tgtEl>
                                        <p:attrNameLst>
                                          <p:attrName>ppt_h</p:attrName>
                                        </p:attrNameLst>
                                      </p:cBhvr>
                                      <p:tavLst>
                                        <p:tav tm="0">
                                          <p:val>
                                            <p:strVal val="ppt_h"/>
                                          </p:val>
                                        </p:tav>
                                        <p:tav tm="100000">
                                          <p:val>
                                            <p:fltVal val="0"/>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5"/>
                                        </p:tgtEl>
                                        <p:attrNameLst>
                                          <p:attrName>ppt_w</p:attrName>
                                        </p:attrNameLst>
                                      </p:cBhvr>
                                      <p:tavLst>
                                        <p:tav tm="0">
                                          <p:val>
                                            <p:strVal val="ppt_w"/>
                                          </p:val>
                                        </p:tav>
                                        <p:tav tm="100000">
                                          <p:val>
                                            <p:fltVal val="0"/>
                                          </p:val>
                                        </p:tav>
                                      </p:tavLst>
                                    </p:anim>
                                    <p:anim calcmode="lin" valueType="num">
                                      <p:cBhvr>
                                        <p:cTn id="17" dur="500"/>
                                        <p:tgtEl>
                                          <p:spTgt spid="5"/>
                                        </p:tgtEl>
                                        <p:attrNameLst>
                                          <p:attrName>ppt_h</p:attrName>
                                        </p:attrNameLst>
                                      </p:cBhvr>
                                      <p:tavLst>
                                        <p:tav tm="0">
                                          <p:val>
                                            <p:strVal val="ppt_h"/>
                                          </p:val>
                                        </p:tav>
                                        <p:tav tm="100000">
                                          <p:val>
                                            <p:fltVal val="0"/>
                                          </p:val>
                                        </p:tav>
                                      </p:tavLst>
                                    </p:anim>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500"/>
                                        <p:tgtEl>
                                          <p:spTgt spid="48"/>
                                        </p:tgtEl>
                                        <p:attrNameLst>
                                          <p:attrName>ppt_w</p:attrName>
                                        </p:attrNameLst>
                                      </p:cBhvr>
                                      <p:tavLst>
                                        <p:tav tm="0">
                                          <p:val>
                                            <p:strVal val="ppt_w"/>
                                          </p:val>
                                        </p:tav>
                                        <p:tav tm="100000">
                                          <p:val>
                                            <p:fltVal val="0"/>
                                          </p:val>
                                        </p:tav>
                                      </p:tavLst>
                                    </p:anim>
                                    <p:anim calcmode="lin" valueType="num">
                                      <p:cBhvr>
                                        <p:cTn id="22" dur="500"/>
                                        <p:tgtEl>
                                          <p:spTgt spid="48"/>
                                        </p:tgtEl>
                                        <p:attrNameLst>
                                          <p:attrName>ppt_h</p:attrName>
                                        </p:attrNameLst>
                                      </p:cBhvr>
                                      <p:tavLst>
                                        <p:tav tm="0">
                                          <p:val>
                                            <p:strVal val="ppt_h"/>
                                          </p:val>
                                        </p:tav>
                                        <p:tav tm="100000">
                                          <p:val>
                                            <p:fltVal val="0"/>
                                          </p:val>
                                        </p:tav>
                                      </p:tavLst>
                                    </p:anim>
                                    <p:animEffect transition="out" filter="fade">
                                      <p:cBhvr>
                                        <p:cTn id="23" dur="500"/>
                                        <p:tgtEl>
                                          <p:spTgt spid="48"/>
                                        </p:tgtEl>
                                      </p:cBhvr>
                                    </p:animEffect>
                                    <p:set>
                                      <p:cBhvr>
                                        <p:cTn id="24" dur="1" fill="hold">
                                          <p:stCondLst>
                                            <p:cond delay="499"/>
                                          </p:stCondLst>
                                        </p:cTn>
                                        <p:tgtEl>
                                          <p:spTgt spid="48"/>
                                        </p:tgtEl>
                                        <p:attrNameLst>
                                          <p:attrName>style.visibility</p:attrName>
                                        </p:attrNameLst>
                                      </p:cBhvr>
                                      <p:to>
                                        <p:strVal val="hidden"/>
                                      </p:to>
                                    </p:set>
                                  </p:childTnLst>
                                </p:cTn>
                              </p:par>
                              <p:par>
                                <p:cTn id="25" presetID="53" presetClass="exit" presetSubtype="32" fill="hold" grpId="0" nodeType="withEffect">
                                  <p:stCondLst>
                                    <p:cond delay="0"/>
                                  </p:stCondLst>
                                  <p:childTnLst>
                                    <p:anim calcmode="lin" valueType="num">
                                      <p:cBhvr>
                                        <p:cTn id="26" dur="500"/>
                                        <p:tgtEl>
                                          <p:spTgt spid="13"/>
                                        </p:tgtEl>
                                        <p:attrNameLst>
                                          <p:attrName>ppt_w</p:attrName>
                                        </p:attrNameLst>
                                      </p:cBhvr>
                                      <p:tavLst>
                                        <p:tav tm="0">
                                          <p:val>
                                            <p:strVal val="ppt_w"/>
                                          </p:val>
                                        </p:tav>
                                        <p:tav tm="100000">
                                          <p:val>
                                            <p:fltVal val="0"/>
                                          </p:val>
                                        </p:tav>
                                      </p:tavLst>
                                    </p:anim>
                                    <p:anim calcmode="lin" valueType="num">
                                      <p:cBhvr>
                                        <p:cTn id="27" dur="500"/>
                                        <p:tgtEl>
                                          <p:spTgt spid="13"/>
                                        </p:tgtEl>
                                        <p:attrNameLst>
                                          <p:attrName>ppt_h</p:attrName>
                                        </p:attrNameLst>
                                      </p:cBhvr>
                                      <p:tavLst>
                                        <p:tav tm="0">
                                          <p:val>
                                            <p:strVal val="ppt_h"/>
                                          </p:val>
                                        </p:tav>
                                        <p:tav tm="100000">
                                          <p:val>
                                            <p:fltVal val="0"/>
                                          </p:val>
                                        </p:tav>
                                      </p:tavLst>
                                    </p:anim>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53" presetClass="exit" presetSubtype="32" fill="hold" grpId="0" nodeType="withEffect">
                                  <p:stCondLst>
                                    <p:cond delay="0"/>
                                  </p:stCondLst>
                                  <p:childTnLst>
                                    <p:anim calcmode="lin" valueType="num">
                                      <p:cBhvr>
                                        <p:cTn id="31" dur="500"/>
                                        <p:tgtEl>
                                          <p:spTgt spid="9"/>
                                        </p:tgtEl>
                                        <p:attrNameLst>
                                          <p:attrName>ppt_w</p:attrName>
                                        </p:attrNameLst>
                                      </p:cBhvr>
                                      <p:tavLst>
                                        <p:tav tm="0">
                                          <p:val>
                                            <p:strVal val="ppt_w"/>
                                          </p:val>
                                        </p:tav>
                                        <p:tav tm="100000">
                                          <p:val>
                                            <p:fltVal val="0"/>
                                          </p:val>
                                        </p:tav>
                                      </p:tavLst>
                                    </p:anim>
                                    <p:anim calcmode="lin" valueType="num">
                                      <p:cBhvr>
                                        <p:cTn id="32" dur="500"/>
                                        <p:tgtEl>
                                          <p:spTgt spid="9"/>
                                        </p:tgtEl>
                                        <p:attrNameLst>
                                          <p:attrName>ppt_h</p:attrName>
                                        </p:attrNameLst>
                                      </p:cBhvr>
                                      <p:tavLst>
                                        <p:tav tm="0">
                                          <p:val>
                                            <p:strVal val="ppt_h"/>
                                          </p:val>
                                        </p:tav>
                                        <p:tav tm="100000">
                                          <p:val>
                                            <p:fltVal val="0"/>
                                          </p:val>
                                        </p:tav>
                                      </p:tavLst>
                                    </p:anim>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53" presetClass="exit" presetSubtype="32" fill="hold" grpId="0" nodeType="withEffect">
                                  <p:stCondLst>
                                    <p:cond delay="0"/>
                                  </p:stCondLst>
                                  <p:childTnLst>
                                    <p:anim calcmode="lin" valueType="num">
                                      <p:cBhvr>
                                        <p:cTn id="36" dur="500"/>
                                        <p:tgtEl>
                                          <p:spTgt spid="8"/>
                                        </p:tgtEl>
                                        <p:attrNameLst>
                                          <p:attrName>ppt_w</p:attrName>
                                        </p:attrNameLst>
                                      </p:cBhvr>
                                      <p:tavLst>
                                        <p:tav tm="0">
                                          <p:val>
                                            <p:strVal val="ppt_w"/>
                                          </p:val>
                                        </p:tav>
                                        <p:tav tm="100000">
                                          <p:val>
                                            <p:fltVal val="0"/>
                                          </p:val>
                                        </p:tav>
                                      </p:tavLst>
                                    </p:anim>
                                    <p:anim calcmode="lin" valueType="num">
                                      <p:cBhvr>
                                        <p:cTn id="37" dur="500"/>
                                        <p:tgtEl>
                                          <p:spTgt spid="8"/>
                                        </p:tgtEl>
                                        <p:attrNameLst>
                                          <p:attrName>ppt_h</p:attrName>
                                        </p:attrNameLst>
                                      </p:cBhvr>
                                      <p:tavLst>
                                        <p:tav tm="0">
                                          <p:val>
                                            <p:strVal val="ppt_h"/>
                                          </p:val>
                                        </p:tav>
                                        <p:tav tm="100000">
                                          <p:val>
                                            <p:fltVal val="0"/>
                                          </p:val>
                                        </p:tav>
                                      </p:tavLst>
                                    </p:anim>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par>
                                <p:cTn id="40" presetID="21" presetClass="emph" presetSubtype="0" fill="hold" grpId="0" nodeType="withEffect">
                                  <p:stCondLst>
                                    <p:cond delay="0"/>
                                  </p:stCondLst>
                                  <p:childTnLst>
                                    <p:animClr clrSpc="hsl" dir="cw">
                                      <p:cBhvr override="childStyle">
                                        <p:cTn id="41" dur="500" fill="hold"/>
                                        <p:tgtEl>
                                          <p:spTgt spid="4"/>
                                        </p:tgtEl>
                                        <p:attrNameLst>
                                          <p:attrName>style.color</p:attrName>
                                        </p:attrNameLst>
                                      </p:cBhvr>
                                      <p:by>
                                        <p:hsl h="7200000" s="0" l="0"/>
                                      </p:by>
                                    </p:animClr>
                                    <p:animClr clrSpc="hsl" dir="cw">
                                      <p:cBhvr>
                                        <p:cTn id="42" dur="500" fill="hold"/>
                                        <p:tgtEl>
                                          <p:spTgt spid="4"/>
                                        </p:tgtEl>
                                        <p:attrNameLst>
                                          <p:attrName>fillcolor</p:attrName>
                                        </p:attrNameLst>
                                      </p:cBhvr>
                                      <p:by>
                                        <p:hsl h="7200000" s="0" l="0"/>
                                      </p:by>
                                    </p:animClr>
                                    <p:animClr clrSpc="hsl" dir="cw">
                                      <p:cBhvr>
                                        <p:cTn id="43" dur="500" fill="hold"/>
                                        <p:tgtEl>
                                          <p:spTgt spid="4"/>
                                        </p:tgtEl>
                                        <p:attrNameLst>
                                          <p:attrName>stroke.color</p:attrName>
                                        </p:attrNameLst>
                                      </p:cBhvr>
                                      <p:by>
                                        <p:hsl h="7200000" s="0" l="0"/>
                                      </p:by>
                                    </p:animClr>
                                    <p:set>
                                      <p:cBhvr>
                                        <p:cTn id="44" dur="500" fill="hold"/>
                                        <p:tgtEl>
                                          <p:spTgt spid="4"/>
                                        </p:tgtEl>
                                        <p:attrNameLst>
                                          <p:attrName>fill.type</p:attrName>
                                        </p:attrNameLst>
                                      </p:cBhvr>
                                      <p:to>
                                        <p:strVal val="solid"/>
                                      </p:to>
                                    </p:se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21" presetClass="emph" presetSubtype="0" fill="hold" grpId="1" nodeType="withEffect">
                                  <p:stCondLst>
                                    <p:cond delay="0"/>
                                  </p:stCondLst>
                                  <p:childTnLst>
                                    <p:animClr clrSpc="hsl" dir="cw">
                                      <p:cBhvr override="childStyle">
                                        <p:cTn id="50" dur="500" fill="hold"/>
                                        <p:tgtEl>
                                          <p:spTgt spid="6"/>
                                        </p:tgtEl>
                                        <p:attrNameLst>
                                          <p:attrName>style.color</p:attrName>
                                        </p:attrNameLst>
                                      </p:cBhvr>
                                      <p:by>
                                        <p:hsl h="7200000" s="0" l="0"/>
                                      </p:by>
                                    </p:animClr>
                                    <p:animClr clrSpc="hsl" dir="cw">
                                      <p:cBhvr>
                                        <p:cTn id="51" dur="500" fill="hold"/>
                                        <p:tgtEl>
                                          <p:spTgt spid="6"/>
                                        </p:tgtEl>
                                        <p:attrNameLst>
                                          <p:attrName>fillcolor</p:attrName>
                                        </p:attrNameLst>
                                      </p:cBhvr>
                                      <p:by>
                                        <p:hsl h="7200000" s="0" l="0"/>
                                      </p:by>
                                    </p:animClr>
                                    <p:animClr clrSpc="hsl" dir="cw">
                                      <p:cBhvr>
                                        <p:cTn id="52" dur="500" fill="hold"/>
                                        <p:tgtEl>
                                          <p:spTgt spid="6"/>
                                        </p:tgtEl>
                                        <p:attrNameLst>
                                          <p:attrName>stroke.color</p:attrName>
                                        </p:attrNameLst>
                                      </p:cBhvr>
                                      <p:by>
                                        <p:hsl h="7200000" s="0" l="0"/>
                                      </p:by>
                                    </p:animClr>
                                    <p:set>
                                      <p:cBhvr>
                                        <p:cTn id="53"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4" grpId="0" animBg="1"/>
      <p:bldP spid="7" grpId="0" animBg="1"/>
      <p:bldP spid="8" grpId="0" animBg="1"/>
      <p:bldP spid="9" grpId="0"/>
      <p:bldP spid="13" grpId="0"/>
      <p:bldP spid="48" grpId="0"/>
      <p:bldP spid="6" grpId="0" animBg="1"/>
      <p:bldP spid="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配色</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COLOR</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88120" y="1861514"/>
            <a:ext cx="5568003" cy="3970318"/>
          </a:xfrm>
          <a:prstGeom prst="rect">
            <a:avLst/>
          </a:prstGeom>
          <a:noFill/>
        </p:spPr>
        <p:txBody>
          <a:bodyPr wrap="square" rtlCol="0">
            <a:spAutoFit/>
          </a:bodyPr>
          <a:lstStyle/>
          <a:p>
            <a:r>
              <a:rPr lang="en-US" altLang="zh-CN" sz="2400" dirty="0" smtClean="0">
                <a:solidFill>
                  <a:schemeClr val="tx1">
                    <a:lumMod val="95000"/>
                    <a:lumOff val="5000"/>
                  </a:schemeClr>
                </a:solidFill>
                <a:latin typeface="+mn-ea"/>
              </a:rPr>
              <a:t>PPT</a:t>
            </a:r>
            <a:r>
              <a:rPr lang="zh-CN" altLang="en-US" sz="2400" dirty="0" smtClean="0">
                <a:solidFill>
                  <a:schemeClr val="tx1">
                    <a:lumMod val="95000"/>
                    <a:lumOff val="5000"/>
                  </a:schemeClr>
                </a:solidFill>
                <a:latin typeface="+mn-ea"/>
              </a:rPr>
              <a:t>的整体基调由颜色搭配决定</a:t>
            </a:r>
            <a:endParaRPr lang="en-US" altLang="zh-CN" sz="2400" dirty="0" smtClean="0">
              <a:solidFill>
                <a:schemeClr val="tx1">
                  <a:lumMod val="95000"/>
                  <a:lumOff val="5000"/>
                </a:schemeClr>
              </a:solidFill>
              <a:latin typeface="+mn-ea"/>
            </a:endParaRPr>
          </a:p>
          <a:p>
            <a:endParaRPr lang="en-US" altLang="zh-CN" sz="2400" dirty="0" smtClean="0">
              <a:solidFill>
                <a:schemeClr val="tx1">
                  <a:lumMod val="95000"/>
                  <a:lumOff val="5000"/>
                </a:schemeClr>
              </a:solidFill>
              <a:latin typeface="+mn-ea"/>
            </a:endParaRPr>
          </a:p>
          <a:p>
            <a:endParaRPr lang="en-US" altLang="zh-CN" sz="2400" dirty="0">
              <a:solidFill>
                <a:schemeClr val="tx1">
                  <a:lumMod val="95000"/>
                  <a:lumOff val="5000"/>
                </a:schemeClr>
              </a:solidFill>
              <a:latin typeface="+mn-ea"/>
            </a:endParaRPr>
          </a:p>
          <a:p>
            <a:pPr marL="285750" indent="-285750">
              <a:lnSpc>
                <a:spcPct val="150000"/>
              </a:lnSpc>
              <a:buFont typeface="Arial" panose="020B0604020202020204" pitchFamily="34" charset="0"/>
              <a:buChar char="•"/>
            </a:pPr>
            <a:r>
              <a:rPr lang="zh-CN" altLang="en-US" sz="2400" dirty="0" smtClean="0">
                <a:solidFill>
                  <a:schemeClr val="tx1">
                    <a:lumMod val="95000"/>
                    <a:lumOff val="5000"/>
                  </a:schemeClr>
                </a:solidFill>
                <a:latin typeface="+mn-ea"/>
              </a:rPr>
              <a:t>颜色的使用应该分主次</a:t>
            </a:r>
            <a:endParaRPr lang="en-US" altLang="zh-CN" sz="2400" dirty="0" smtClean="0">
              <a:solidFill>
                <a:schemeClr val="tx1">
                  <a:lumMod val="95000"/>
                  <a:lumOff val="5000"/>
                </a:schemeClr>
              </a:solidFill>
              <a:latin typeface="+mn-ea"/>
            </a:endParaRPr>
          </a:p>
          <a:p>
            <a:pPr marL="285750" indent="-285750">
              <a:lnSpc>
                <a:spcPct val="150000"/>
              </a:lnSpc>
              <a:buFont typeface="Arial" panose="020B0604020202020204" pitchFamily="34" charset="0"/>
              <a:buChar char="•"/>
            </a:pPr>
            <a:endParaRPr lang="en-US" altLang="zh-CN" sz="2400" dirty="0" smtClean="0">
              <a:solidFill>
                <a:schemeClr val="tx1">
                  <a:lumMod val="95000"/>
                  <a:lumOff val="5000"/>
                </a:schemeClr>
              </a:solidFill>
              <a:latin typeface="+mn-ea"/>
            </a:endParaRPr>
          </a:p>
          <a:p>
            <a:pPr marL="285750" indent="-285750">
              <a:lnSpc>
                <a:spcPct val="150000"/>
              </a:lnSpc>
              <a:buFont typeface="Arial" panose="020B0604020202020204" pitchFamily="34" charset="0"/>
              <a:buChar char="•"/>
            </a:pPr>
            <a:r>
              <a:rPr lang="zh-CN" altLang="en-US" sz="2400" dirty="0" smtClean="0">
                <a:solidFill>
                  <a:schemeClr val="tx1">
                    <a:lumMod val="95000"/>
                    <a:lumOff val="5000"/>
                  </a:schemeClr>
                </a:solidFill>
                <a:latin typeface="+mn-ea"/>
              </a:rPr>
              <a:t>颜色搭配之间应该要统一和谐</a:t>
            </a:r>
            <a:endParaRPr lang="en-US" altLang="zh-CN" sz="2400" dirty="0" smtClean="0">
              <a:solidFill>
                <a:schemeClr val="tx1">
                  <a:lumMod val="95000"/>
                  <a:lumOff val="5000"/>
                </a:schemeClr>
              </a:solidFill>
              <a:latin typeface="+mn-ea"/>
            </a:endParaRPr>
          </a:p>
          <a:p>
            <a:pPr marL="285750" indent="-285750">
              <a:lnSpc>
                <a:spcPct val="150000"/>
              </a:lnSpc>
              <a:buFont typeface="Arial" panose="020B0604020202020204" pitchFamily="34" charset="0"/>
              <a:buChar char="•"/>
            </a:pPr>
            <a:endParaRPr lang="en-US" altLang="zh-CN" sz="2400" dirty="0" smtClean="0">
              <a:solidFill>
                <a:schemeClr val="tx1">
                  <a:lumMod val="95000"/>
                  <a:lumOff val="5000"/>
                </a:schemeClr>
              </a:solidFill>
              <a:latin typeface="+mn-ea"/>
            </a:endParaRPr>
          </a:p>
          <a:p>
            <a:pPr marL="285750" indent="-285750">
              <a:lnSpc>
                <a:spcPct val="150000"/>
              </a:lnSpc>
              <a:buFont typeface="Arial" panose="020B0604020202020204" pitchFamily="34" charset="0"/>
              <a:buChar char="•"/>
            </a:pPr>
            <a:r>
              <a:rPr lang="zh-CN" altLang="en-US" sz="2400" dirty="0" smtClean="0">
                <a:solidFill>
                  <a:schemeClr val="tx1">
                    <a:lumMod val="95000"/>
                    <a:lumOff val="5000"/>
                  </a:schemeClr>
                </a:solidFill>
                <a:latin typeface="+mn-ea"/>
              </a:rPr>
              <a:t>颜色搭配应当与内容相符合</a:t>
            </a:r>
            <a:endParaRPr lang="en-US" altLang="zh-CN" sz="2400" dirty="0" smtClean="0">
              <a:solidFill>
                <a:schemeClr val="tx1">
                  <a:lumMod val="95000"/>
                  <a:lumOff val="5000"/>
                </a:schemeClr>
              </a:solidFill>
              <a:latin typeface="+mn-ea"/>
            </a:endParaRPr>
          </a:p>
        </p:txBody>
      </p:sp>
      <p:sp>
        <p:nvSpPr>
          <p:cNvPr id="7" name="矩形 6"/>
          <p:cNvSpPr/>
          <p:nvPr/>
        </p:nvSpPr>
        <p:spPr>
          <a:xfrm>
            <a:off x="1970688" y="3664556"/>
            <a:ext cx="2191407" cy="331076"/>
          </a:xfrm>
          <a:prstGeom prst="rect">
            <a:avLst/>
          </a:prstGeom>
          <a:solidFill>
            <a:schemeClr val="bg2">
              <a:lumMod val="2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8" name="矩形 7"/>
          <p:cNvSpPr/>
          <p:nvPr/>
        </p:nvSpPr>
        <p:spPr>
          <a:xfrm>
            <a:off x="3614243" y="3664556"/>
            <a:ext cx="547852" cy="331076"/>
          </a:xfrm>
          <a:prstGeom prst="rect">
            <a:avLst/>
          </a:prstGeom>
          <a:solidFill>
            <a:schemeClr val="accent1">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9" name="矩形 8"/>
          <p:cNvSpPr/>
          <p:nvPr/>
        </p:nvSpPr>
        <p:spPr>
          <a:xfrm>
            <a:off x="1970688" y="4748194"/>
            <a:ext cx="547852" cy="33107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0" name="矩形 9"/>
          <p:cNvSpPr/>
          <p:nvPr/>
        </p:nvSpPr>
        <p:spPr>
          <a:xfrm>
            <a:off x="2555051" y="4748194"/>
            <a:ext cx="547852" cy="33107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1" name="矩形 10"/>
          <p:cNvSpPr/>
          <p:nvPr/>
        </p:nvSpPr>
        <p:spPr>
          <a:xfrm>
            <a:off x="3139414" y="4748194"/>
            <a:ext cx="547852" cy="33107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2" name="矩形 11"/>
          <p:cNvSpPr/>
          <p:nvPr/>
        </p:nvSpPr>
        <p:spPr>
          <a:xfrm>
            <a:off x="3723777" y="4748194"/>
            <a:ext cx="547852" cy="33107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3" name="矩形 12"/>
          <p:cNvSpPr/>
          <p:nvPr/>
        </p:nvSpPr>
        <p:spPr>
          <a:xfrm>
            <a:off x="4308140" y="4748194"/>
            <a:ext cx="547852" cy="331076"/>
          </a:xfrm>
          <a:prstGeom prst="rect">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4" name="矩形 13"/>
          <p:cNvSpPr/>
          <p:nvPr/>
        </p:nvSpPr>
        <p:spPr>
          <a:xfrm>
            <a:off x="4892503" y="4748194"/>
            <a:ext cx="547852" cy="331076"/>
          </a:xfrm>
          <a:prstGeom prst="rect">
            <a:avLst/>
          </a:prstGeom>
          <a:solidFill>
            <a:srgbClr val="3399FF"/>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5" name="矩形 14"/>
          <p:cNvSpPr/>
          <p:nvPr/>
        </p:nvSpPr>
        <p:spPr>
          <a:xfrm>
            <a:off x="1971130" y="5877037"/>
            <a:ext cx="547852" cy="33107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6" name="矩形 15"/>
          <p:cNvSpPr/>
          <p:nvPr/>
        </p:nvSpPr>
        <p:spPr>
          <a:xfrm>
            <a:off x="2555493" y="5877037"/>
            <a:ext cx="547852" cy="331076"/>
          </a:xfrm>
          <a:prstGeom prst="rect">
            <a:avLst/>
          </a:prstGeom>
          <a:solidFill>
            <a:schemeClr val="accent6">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7" name="矩形 16"/>
          <p:cNvSpPr/>
          <p:nvPr/>
        </p:nvSpPr>
        <p:spPr>
          <a:xfrm>
            <a:off x="3139856" y="5877037"/>
            <a:ext cx="547852" cy="331076"/>
          </a:xfrm>
          <a:prstGeom prst="rect">
            <a:avLst/>
          </a:prstGeom>
          <a:solidFill>
            <a:schemeClr val="accent2">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8" name="矩形 17"/>
          <p:cNvSpPr/>
          <p:nvPr/>
        </p:nvSpPr>
        <p:spPr>
          <a:xfrm>
            <a:off x="4582066" y="5877037"/>
            <a:ext cx="547852" cy="331076"/>
          </a:xfrm>
          <a:prstGeom prst="rect">
            <a:avLst/>
          </a:prstGeom>
          <a:solidFill>
            <a:srgbClr val="FFFF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9" name="矩形 18"/>
          <p:cNvSpPr/>
          <p:nvPr/>
        </p:nvSpPr>
        <p:spPr>
          <a:xfrm>
            <a:off x="5166429" y="5877037"/>
            <a:ext cx="547852" cy="331076"/>
          </a:xfrm>
          <a:prstGeom prst="rect">
            <a:avLst/>
          </a:prstGeom>
          <a:solidFill>
            <a:srgbClr val="66FF33"/>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0" name="矩形 19"/>
          <p:cNvSpPr/>
          <p:nvPr/>
        </p:nvSpPr>
        <p:spPr>
          <a:xfrm>
            <a:off x="5750792" y="5877037"/>
            <a:ext cx="547852" cy="331076"/>
          </a:xfrm>
          <a:prstGeom prst="rect">
            <a:avLst/>
          </a:prstGeom>
          <a:solidFill>
            <a:srgbClr val="FF339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1" name="矩形 20"/>
          <p:cNvSpPr/>
          <p:nvPr/>
        </p:nvSpPr>
        <p:spPr>
          <a:xfrm>
            <a:off x="4162092" y="3664556"/>
            <a:ext cx="335273" cy="331076"/>
          </a:xfrm>
          <a:prstGeom prst="rect">
            <a:avLst/>
          </a:prstGeom>
          <a:solidFill>
            <a:schemeClr val="accent1">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604408"/>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05999" y="1468192"/>
            <a:ext cx="656823" cy="491972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4" name="同心圆 3"/>
          <p:cNvSpPr/>
          <p:nvPr/>
        </p:nvSpPr>
        <p:spPr>
          <a:xfrm>
            <a:off x="901518" y="2382591"/>
            <a:ext cx="1700011" cy="1700011"/>
          </a:xfrm>
          <a:prstGeom prst="donu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noFill/>
              </a:ln>
              <a:solidFill>
                <a:schemeClr val="accent1"/>
              </a:solidFill>
              <a:effectLst>
                <a:outerShdw blurRad="38100" dist="25400" dir="5400000" algn="ctr" rotWithShape="0">
                  <a:srgbClr val="6E747A">
                    <a:alpha val="43000"/>
                  </a:srgbClr>
                </a:outerShdw>
              </a:effectLst>
            </a:endParaRPr>
          </a:p>
        </p:txBody>
      </p:sp>
      <p:sp>
        <p:nvSpPr>
          <p:cNvPr id="7" name="矩形 6"/>
          <p:cNvSpPr/>
          <p:nvPr/>
        </p:nvSpPr>
        <p:spPr>
          <a:xfrm>
            <a:off x="801707" y="3305340"/>
            <a:ext cx="656823" cy="30742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797415" y="4687909"/>
            <a:ext cx="656823" cy="17000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cxnSp>
        <p:nvCxnSpPr>
          <p:cNvPr id="11" name="直接连接符 10"/>
          <p:cNvCxnSpPr/>
          <p:nvPr/>
        </p:nvCxnSpPr>
        <p:spPr>
          <a:xfrm>
            <a:off x="-77274" y="6387920"/>
            <a:ext cx="726368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2769219">
            <a:off x="427268" y="1505166"/>
            <a:ext cx="464170" cy="8488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6" name="同心圆 15"/>
          <p:cNvSpPr/>
          <p:nvPr/>
        </p:nvSpPr>
        <p:spPr>
          <a:xfrm>
            <a:off x="1739701" y="1558344"/>
            <a:ext cx="2292440" cy="4224270"/>
          </a:xfrm>
          <a:prstGeom prst="donut">
            <a:avLst>
              <a:gd name="adj" fmla="val 15567"/>
            </a:avLst>
          </a:prstGeom>
          <a:solidFill>
            <a:srgbClr val="5B9BD5">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p:cNvGrpSpPr/>
          <p:nvPr/>
        </p:nvGrpSpPr>
        <p:grpSpPr>
          <a:xfrm>
            <a:off x="901518" y="4687908"/>
            <a:ext cx="3759558" cy="447543"/>
            <a:chOff x="1210614" y="4468965"/>
            <a:chExt cx="3759558" cy="447543"/>
          </a:xfrm>
        </p:grpSpPr>
        <p:cxnSp>
          <p:nvCxnSpPr>
            <p:cNvPr id="20" name="直接连接符 19"/>
            <p:cNvCxnSpPr/>
            <p:nvPr/>
          </p:nvCxnSpPr>
          <p:spPr>
            <a:xfrm flipV="1">
              <a:off x="1883536" y="4468965"/>
              <a:ext cx="2457701" cy="6"/>
            </a:xfrm>
            <a:prstGeom prst="line">
              <a:avLst/>
            </a:prstGeom>
            <a:ln w="28575">
              <a:solidFill>
                <a:schemeClr val="accent3">
                  <a:lumMod val="50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210614" y="4562340"/>
              <a:ext cx="3759558" cy="354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如果您的</a:t>
              </a:r>
              <a:r>
                <a:rPr lang="en-US" altLang="zh-CN" b="1" dirty="0" smtClean="0">
                  <a:solidFill>
                    <a:schemeClr val="bg2">
                      <a:lumMod val="10000"/>
                    </a:schemeClr>
                  </a:solidFill>
                  <a:latin typeface="微软雅黑" panose="020B0503020204020204" pitchFamily="34" charset="-122"/>
                  <a:ea typeface="微软雅黑" panose="020B0503020204020204" pitchFamily="34" charset="-122"/>
                </a:rPr>
                <a:t>Y</a:t>
              </a: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为</a:t>
              </a:r>
              <a:r>
                <a:rPr lang="en-US" altLang="zh-CN" b="1" dirty="0" smtClean="0">
                  <a:solidFill>
                    <a:schemeClr val="bg2">
                      <a:lumMod val="10000"/>
                    </a:schemeClr>
                  </a:solidFill>
                  <a:latin typeface="微软雅黑" panose="020B0503020204020204" pitchFamily="34" charset="-122"/>
                  <a:ea typeface="微软雅黑" panose="020B0503020204020204" pitchFamily="34" charset="-122"/>
                </a:rPr>
                <a:t>0~3</a:t>
              </a: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个</a:t>
              </a:r>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558341" y="3350125"/>
            <a:ext cx="3759558" cy="447535"/>
            <a:chOff x="1846763" y="4468973"/>
            <a:chExt cx="3759558" cy="447535"/>
          </a:xfrm>
        </p:grpSpPr>
        <p:cxnSp>
          <p:nvCxnSpPr>
            <p:cNvPr id="24" name="直接连接符 23"/>
            <p:cNvCxnSpPr/>
            <p:nvPr/>
          </p:nvCxnSpPr>
          <p:spPr>
            <a:xfrm>
              <a:off x="1883536" y="4468973"/>
              <a:ext cx="3065962" cy="15852"/>
            </a:xfrm>
            <a:prstGeom prst="line">
              <a:avLst/>
            </a:prstGeom>
            <a:ln w="28575">
              <a:solidFill>
                <a:schemeClr val="accent3">
                  <a:lumMod val="50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846763" y="4562340"/>
              <a:ext cx="3759558" cy="354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如果您的</a:t>
              </a:r>
              <a:r>
                <a:rPr lang="en-US" altLang="zh-CN" b="1" dirty="0" smtClean="0">
                  <a:solidFill>
                    <a:schemeClr val="bg2">
                      <a:lumMod val="10000"/>
                    </a:schemeClr>
                  </a:solidFill>
                  <a:latin typeface="微软雅黑" panose="020B0503020204020204" pitchFamily="34" charset="-122"/>
                  <a:ea typeface="微软雅黑" panose="020B0503020204020204" pitchFamily="34" charset="-122"/>
                </a:rPr>
                <a:t>Y</a:t>
              </a: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为</a:t>
              </a:r>
              <a:r>
                <a:rPr lang="en-US" altLang="zh-CN" b="1" dirty="0" smtClean="0">
                  <a:solidFill>
                    <a:schemeClr val="bg2">
                      <a:lumMod val="10000"/>
                    </a:schemeClr>
                  </a:solidFill>
                  <a:latin typeface="微软雅黑" panose="020B0503020204020204" pitchFamily="34" charset="-122"/>
                  <a:ea typeface="微软雅黑" panose="020B0503020204020204" pitchFamily="34" charset="-122"/>
                </a:rPr>
                <a:t>4~7</a:t>
              </a: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个</a:t>
              </a:r>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595114" y="1869908"/>
            <a:ext cx="4294335" cy="447537"/>
            <a:chOff x="1883536" y="4468970"/>
            <a:chExt cx="4294335" cy="447537"/>
          </a:xfrm>
        </p:grpSpPr>
        <p:cxnSp>
          <p:nvCxnSpPr>
            <p:cNvPr id="27" name="直接连接符 26"/>
            <p:cNvCxnSpPr/>
            <p:nvPr/>
          </p:nvCxnSpPr>
          <p:spPr>
            <a:xfrm>
              <a:off x="1883536" y="4468970"/>
              <a:ext cx="3582193" cy="35231"/>
            </a:xfrm>
            <a:prstGeom prst="line">
              <a:avLst/>
            </a:prstGeom>
            <a:ln w="28575">
              <a:solidFill>
                <a:schemeClr val="accent3">
                  <a:lumMod val="50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418313" y="4562339"/>
              <a:ext cx="3759558" cy="354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如果您的</a:t>
              </a:r>
              <a:r>
                <a:rPr lang="en-US" altLang="zh-CN" b="1" dirty="0" smtClean="0">
                  <a:solidFill>
                    <a:schemeClr val="bg2">
                      <a:lumMod val="10000"/>
                    </a:schemeClr>
                  </a:solidFill>
                  <a:latin typeface="微软雅黑" panose="020B0503020204020204" pitchFamily="34" charset="-122"/>
                  <a:ea typeface="微软雅黑" panose="020B0503020204020204" pitchFamily="34" charset="-122"/>
                </a:rPr>
                <a:t>Y</a:t>
              </a: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为</a:t>
              </a:r>
              <a:r>
                <a:rPr lang="en-US" altLang="zh-CN" b="1" dirty="0" smtClean="0">
                  <a:solidFill>
                    <a:schemeClr val="bg2">
                      <a:lumMod val="10000"/>
                    </a:schemeClr>
                  </a:solidFill>
                  <a:latin typeface="微软雅黑" panose="020B0503020204020204" pitchFamily="34" charset="-122"/>
                  <a:ea typeface="微软雅黑" panose="020B0503020204020204" pitchFamily="34" charset="-122"/>
                </a:rPr>
                <a:t>8~9</a:t>
              </a: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个</a:t>
              </a:r>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4857441" y="3713948"/>
            <a:ext cx="3924757" cy="1917746"/>
            <a:chOff x="5420404" y="4377744"/>
            <a:chExt cx="2875132" cy="1404870"/>
          </a:xfrm>
        </p:grpSpPr>
        <p:sp>
          <p:nvSpPr>
            <p:cNvPr id="33" name="圆角矩形 32"/>
            <p:cNvSpPr/>
            <p:nvPr/>
          </p:nvSpPr>
          <p:spPr>
            <a:xfrm>
              <a:off x="5420404" y="4377744"/>
              <a:ext cx="1404870" cy="1404870"/>
            </a:xfrm>
            <a:prstGeom prst="roundRect">
              <a:avLst/>
            </a:prstGeom>
            <a:blipFill dpi="0" rotWithShape="1">
              <a:blip r:embed="rId2"/>
              <a:srcRect/>
              <a:stretch>
                <a:fillRect l="5000" r="-7000"/>
              </a:stretch>
            </a:bli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922863" y="5035807"/>
              <a:ext cx="1372673" cy="369332"/>
            </a:xfrm>
            <a:prstGeom prst="rect">
              <a:avLst/>
            </a:prstGeom>
            <a:noFill/>
          </p:spPr>
          <p:txBody>
            <a:bodyPr wrap="square" rtlCol="0">
              <a:spAutoFit/>
            </a:bodyPr>
            <a:lstStyle/>
            <a:p>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菜鸟级别</a:t>
              </a:r>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5317899" y="2411701"/>
            <a:ext cx="3924757" cy="1917746"/>
            <a:chOff x="5420404" y="4377744"/>
            <a:chExt cx="2875132" cy="1404870"/>
          </a:xfrm>
        </p:grpSpPr>
        <p:sp>
          <p:nvSpPr>
            <p:cNvPr id="46" name="圆角矩形 45"/>
            <p:cNvSpPr/>
            <p:nvPr/>
          </p:nvSpPr>
          <p:spPr>
            <a:xfrm>
              <a:off x="5420404" y="4377744"/>
              <a:ext cx="1404870" cy="1404870"/>
            </a:xfrm>
            <a:prstGeom prst="roundRect">
              <a:avLst/>
            </a:prstGeom>
            <a:blipFill dpi="0" rotWithShape="1">
              <a:blip r:embed="rId3"/>
              <a:srcRect/>
              <a:stretch>
                <a:fillRect l="5000" r="-7000"/>
              </a:stretch>
            </a:bli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922863" y="5035807"/>
              <a:ext cx="1372673" cy="270559"/>
            </a:xfrm>
            <a:prstGeom prst="rect">
              <a:avLst/>
            </a:prstGeom>
            <a:noFill/>
          </p:spPr>
          <p:txBody>
            <a:bodyPr wrap="square" rtlCol="0">
              <a:spAutoFit/>
            </a:bodyPr>
            <a:lstStyle/>
            <a:p>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正常</a:t>
              </a:r>
              <a:r>
                <a:rPr lang="zh-CN" altLang="en-US" b="1" dirty="0">
                  <a:solidFill>
                    <a:schemeClr val="bg2">
                      <a:lumMod val="10000"/>
                    </a:schemeClr>
                  </a:solidFill>
                  <a:latin typeface="微软雅黑" panose="020B0503020204020204" pitchFamily="34" charset="-122"/>
                  <a:ea typeface="微软雅黑" panose="020B0503020204020204" pitchFamily="34" charset="-122"/>
                </a:rPr>
                <a:t>水准</a:t>
              </a:r>
            </a:p>
          </p:txBody>
        </p:sp>
      </p:grpSp>
      <p:grpSp>
        <p:nvGrpSpPr>
          <p:cNvPr id="48" name="组合 47"/>
          <p:cNvGrpSpPr/>
          <p:nvPr/>
        </p:nvGrpSpPr>
        <p:grpSpPr>
          <a:xfrm>
            <a:off x="5821874" y="970695"/>
            <a:ext cx="3924757" cy="1917746"/>
            <a:chOff x="5420404" y="4377744"/>
            <a:chExt cx="2875132" cy="1404870"/>
          </a:xfrm>
        </p:grpSpPr>
        <p:sp>
          <p:nvSpPr>
            <p:cNvPr id="49" name="圆角矩形 48"/>
            <p:cNvSpPr/>
            <p:nvPr/>
          </p:nvSpPr>
          <p:spPr>
            <a:xfrm>
              <a:off x="5420404" y="4377744"/>
              <a:ext cx="1404870" cy="1404870"/>
            </a:xfrm>
            <a:prstGeom prst="roundRect">
              <a:avLst/>
            </a:prstGeom>
            <a:blipFill dpi="0" rotWithShape="1">
              <a:blip r:embed="rId4"/>
              <a:srcRect/>
              <a:stretch>
                <a:fillRect l="5000" r="-7000"/>
              </a:stretch>
            </a:bli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6922863" y="5035807"/>
              <a:ext cx="1372673" cy="270559"/>
            </a:xfrm>
            <a:prstGeom prst="rect">
              <a:avLst/>
            </a:prstGeom>
            <a:noFill/>
          </p:spPr>
          <p:txBody>
            <a:bodyPr wrap="square" rtlCol="0">
              <a:spAutoFit/>
            </a:bodyPr>
            <a:lstStyle/>
            <a:p>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高手大牛</a:t>
              </a:r>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295732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down)">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par>
                                <p:cTn id="30" presetID="22" presetClass="entr" presetSubtype="4"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down)">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085" y="1584990"/>
            <a:ext cx="6879284" cy="4735739"/>
          </a:xfrm>
          <a:prstGeom prst="rect">
            <a:avLst/>
          </a:prstGeom>
        </p:spPr>
      </p:pic>
      <p:sp>
        <p:nvSpPr>
          <p:cNvPr id="3" name="直角三角形 2"/>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配色</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COLOR</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663834" y="2470955"/>
            <a:ext cx="4984663" cy="646331"/>
          </a:xfrm>
          <a:prstGeom prst="rect">
            <a:avLst/>
          </a:prstGeom>
          <a:solidFill>
            <a:schemeClr val="bg2">
              <a:lumMod val="50000"/>
            </a:schemeClr>
          </a:solidFill>
        </p:spPr>
        <p:txBody>
          <a:bodyPr wrap="square" rtlCol="0">
            <a:spAutoFit/>
          </a:bodyPr>
          <a:lstStyle/>
          <a:p>
            <a:r>
              <a:rPr lang="zh-CN" altLang="en-US" sz="3600" b="1" dirty="0">
                <a:solidFill>
                  <a:srgbClr val="FF0000"/>
                </a:solidFill>
              </a:rPr>
              <a:t>红</a:t>
            </a:r>
            <a:r>
              <a:rPr lang="zh-CN" altLang="en-US" sz="3600" b="1" dirty="0"/>
              <a:t>配</a:t>
            </a:r>
            <a:r>
              <a:rPr lang="zh-CN" altLang="en-US" sz="3600" b="1" dirty="0" smtClean="0">
                <a:solidFill>
                  <a:srgbClr val="66FF33"/>
                </a:solidFill>
              </a:rPr>
              <a:t>绿</a:t>
            </a:r>
            <a:r>
              <a:rPr lang="zh-CN" altLang="en-US" sz="3600" b="1" dirty="0" smtClean="0">
                <a:solidFill>
                  <a:schemeClr val="bg1"/>
                </a:solidFill>
              </a:rPr>
              <a:t>  </a:t>
            </a:r>
            <a:r>
              <a:rPr lang="en-US" altLang="zh-CN" sz="3600" b="1" dirty="0" smtClean="0">
                <a:solidFill>
                  <a:schemeClr val="tx1">
                    <a:lumMod val="95000"/>
                    <a:lumOff val="5000"/>
                  </a:schemeClr>
                </a:solidFill>
              </a:rPr>
              <a:t>= </a:t>
            </a:r>
            <a:r>
              <a:rPr lang="zh-CN" altLang="en-US" sz="3600" b="1" dirty="0" smtClean="0">
                <a:solidFill>
                  <a:schemeClr val="tx1">
                    <a:lumMod val="95000"/>
                    <a:lumOff val="5000"/>
                  </a:schemeClr>
                </a:solidFill>
              </a:rPr>
              <a:t>乡土？</a:t>
            </a:r>
            <a:endParaRPr lang="zh-CN" altLang="en-US" sz="3600" b="1" dirty="0">
              <a:solidFill>
                <a:schemeClr val="tx1">
                  <a:lumMod val="95000"/>
                  <a:lumOff val="5000"/>
                </a:schemeClr>
              </a:solidFill>
            </a:endParaRPr>
          </a:p>
        </p:txBody>
      </p:sp>
    </p:spTree>
    <p:extLst>
      <p:ext uri="{BB962C8B-B14F-4D97-AF65-F5344CB8AC3E}">
        <p14:creationId xmlns:p14="http://schemas.microsoft.com/office/powerpoint/2010/main" val="20975811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72513" y="4314558"/>
            <a:ext cx="8060301" cy="0"/>
          </a:xfrm>
          <a:prstGeom prst="line">
            <a:avLst/>
          </a:prstGeom>
          <a:ln w="28575"/>
        </p:spPr>
        <p:style>
          <a:lnRef idx="3">
            <a:schemeClr val="accent4"/>
          </a:lnRef>
          <a:fillRef idx="0">
            <a:schemeClr val="accent4"/>
          </a:fillRef>
          <a:effectRef idx="2">
            <a:schemeClr val="accent4"/>
          </a:effectRef>
          <a:fontRef idx="minor">
            <a:schemeClr val="tx1"/>
          </a:fontRef>
        </p:style>
      </p:cxnSp>
      <p:cxnSp>
        <p:nvCxnSpPr>
          <p:cNvPr id="11" name="直接连接符 10"/>
          <p:cNvCxnSpPr/>
          <p:nvPr/>
        </p:nvCxnSpPr>
        <p:spPr>
          <a:xfrm>
            <a:off x="6091432" y="1399849"/>
            <a:ext cx="0" cy="4563069"/>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4" y="476519"/>
            <a:ext cx="1047216"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配色</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COLOR</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40" y="2532241"/>
            <a:ext cx="2153186" cy="161489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852" y="2519362"/>
            <a:ext cx="2926188" cy="164172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4464" y="4476950"/>
            <a:ext cx="2290910" cy="171302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852" y="4476950"/>
            <a:ext cx="2926188" cy="1713023"/>
          </a:xfrm>
          <a:prstGeom prst="rect">
            <a:avLst/>
          </a:prstGeom>
        </p:spPr>
      </p:pic>
      <p:sp>
        <p:nvSpPr>
          <p:cNvPr id="9" name="文本框 8"/>
          <p:cNvSpPr txBox="1"/>
          <p:nvPr/>
        </p:nvSpPr>
        <p:spPr>
          <a:xfrm>
            <a:off x="6218618" y="3219718"/>
            <a:ext cx="2925381" cy="923330"/>
          </a:xfrm>
          <a:prstGeom prst="rect">
            <a:avLst/>
          </a:prstGeom>
          <a:noFill/>
        </p:spPr>
        <p:txBody>
          <a:bodyPr wrap="square" rtlCol="0">
            <a:spAutoFit/>
          </a:bodyPr>
          <a:lstStyle/>
          <a:p>
            <a:r>
              <a:rPr lang="zh-CN" altLang="en-US" dirty="0" smtClean="0"/>
              <a:t>红配绿也可以很高大上！</a:t>
            </a:r>
            <a:endParaRPr lang="en-US" altLang="zh-CN" dirty="0" smtClean="0"/>
          </a:p>
          <a:p>
            <a:endParaRPr lang="en-US" altLang="zh-CN" dirty="0" smtClean="0"/>
          </a:p>
          <a:p>
            <a:r>
              <a:rPr lang="zh-CN" altLang="en-US" dirty="0"/>
              <a:t>关键在于如何</a:t>
            </a:r>
            <a:r>
              <a:rPr lang="zh-CN" altLang="en-US" dirty="0" smtClean="0"/>
              <a:t>搭配</a:t>
            </a:r>
            <a:endParaRPr lang="zh-CN" altLang="en-US" dirty="0"/>
          </a:p>
        </p:txBody>
      </p:sp>
    </p:spTree>
    <p:extLst>
      <p:ext uri="{BB962C8B-B14F-4D97-AF65-F5344CB8AC3E}">
        <p14:creationId xmlns:p14="http://schemas.microsoft.com/office/powerpoint/2010/main" val="1948517536"/>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4" y="476519"/>
            <a:ext cx="1301884"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配色</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COLOR</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445" y="879699"/>
            <a:ext cx="3553321" cy="3515216"/>
          </a:xfrm>
          <a:prstGeom prst="rect">
            <a:avLst/>
          </a:prstGeom>
        </p:spPr>
      </p:pic>
      <p:sp>
        <p:nvSpPr>
          <p:cNvPr id="7" name="直角三角形 6"/>
          <p:cNvSpPr/>
          <p:nvPr/>
        </p:nvSpPr>
        <p:spPr>
          <a:xfrm>
            <a:off x="101954" y="1931830"/>
            <a:ext cx="3261935" cy="4926170"/>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841679" y="1553671"/>
            <a:ext cx="2508425" cy="369332"/>
          </a:xfrm>
          <a:prstGeom prst="rect">
            <a:avLst/>
          </a:prstGeom>
          <a:noFill/>
        </p:spPr>
        <p:txBody>
          <a:bodyPr wrap="square" rtlCol="0">
            <a:spAutoFit/>
          </a:bodyPr>
          <a:lstStyle/>
          <a:p>
            <a:r>
              <a:rPr lang="zh-CN" altLang="en-US" b="1" dirty="0" smtClean="0">
                <a:solidFill>
                  <a:schemeClr val="bg2">
                    <a:lumMod val="25000"/>
                  </a:schemeClr>
                </a:solidFill>
              </a:rPr>
              <a:t>色相、明度和纯度</a:t>
            </a:r>
            <a:endParaRPr lang="zh-CN" altLang="en-US" b="1" dirty="0">
              <a:solidFill>
                <a:schemeClr val="bg2">
                  <a:lumMod val="25000"/>
                </a:schemeClr>
              </a:solidFill>
            </a:endParaRPr>
          </a:p>
        </p:txBody>
      </p:sp>
      <p:sp>
        <p:nvSpPr>
          <p:cNvPr id="9" name="文本框 8"/>
          <p:cNvSpPr txBox="1"/>
          <p:nvPr/>
        </p:nvSpPr>
        <p:spPr>
          <a:xfrm>
            <a:off x="5698368" y="4858662"/>
            <a:ext cx="2891214" cy="1200329"/>
          </a:xfrm>
          <a:prstGeom prst="rect">
            <a:avLst/>
          </a:prstGeom>
          <a:noFill/>
        </p:spPr>
        <p:txBody>
          <a:bodyPr wrap="square" rtlCol="0">
            <a:spAutoFit/>
          </a:bodyPr>
          <a:lstStyle/>
          <a:p>
            <a:r>
              <a:rPr lang="zh-CN" altLang="en-US" b="1" dirty="0" smtClean="0">
                <a:latin typeface="幼圆" panose="02010509060101010101" pitchFamily="49" charset="-122"/>
                <a:ea typeface="幼圆" panose="02010509060101010101" pitchFamily="49" charset="-122"/>
              </a:rPr>
              <a:t>色环</a:t>
            </a:r>
            <a:r>
              <a:rPr lang="zh-CN" altLang="en-US" dirty="0" smtClean="0">
                <a:latin typeface="幼圆" panose="02010509060101010101" pitchFamily="49" charset="-122"/>
                <a:ea typeface="幼圆" panose="02010509060101010101" pitchFamily="49" charset="-122"/>
              </a:rPr>
              <a:t>：两色角度越小，色彩共性越大，反之差异越大，对比性越强，调和性越弱</a:t>
            </a:r>
            <a:endParaRPr lang="zh-CN" altLang="en-US" dirty="0">
              <a:latin typeface="幼圆" panose="02010509060101010101" pitchFamily="49" charset="-122"/>
              <a:ea typeface="幼圆" panose="02010509060101010101" pitchFamily="49" charset="-122"/>
            </a:endParaRPr>
          </a:p>
        </p:txBody>
      </p:sp>
      <p:cxnSp>
        <p:nvCxnSpPr>
          <p:cNvPr id="13" name="直接连接符 12"/>
          <p:cNvCxnSpPr/>
          <p:nvPr/>
        </p:nvCxnSpPr>
        <p:spPr>
          <a:xfrm>
            <a:off x="1683418" y="1489276"/>
            <a:ext cx="2373427"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10" name="文本框 9"/>
          <p:cNvSpPr txBox="1"/>
          <p:nvPr/>
        </p:nvSpPr>
        <p:spPr>
          <a:xfrm>
            <a:off x="2005413" y="3113597"/>
            <a:ext cx="2891214" cy="646331"/>
          </a:xfrm>
          <a:prstGeom prst="rect">
            <a:avLst/>
          </a:prstGeom>
          <a:noFill/>
        </p:spPr>
        <p:txBody>
          <a:bodyPr wrap="square" rtlCol="0">
            <a:spAutoFit/>
          </a:bodyPr>
          <a:lstStyle/>
          <a:p>
            <a:r>
              <a:rPr lang="zh-CN" altLang="en-US" b="1" dirty="0" smtClean="0">
                <a:latin typeface="幼圆" panose="02010509060101010101" pitchFamily="49" charset="-122"/>
                <a:ea typeface="幼圆" panose="02010509060101010101" pitchFamily="49" charset="-122"/>
              </a:rPr>
              <a:t>明度</a:t>
            </a:r>
            <a:r>
              <a:rPr lang="zh-CN" altLang="en-US" dirty="0" smtClean="0">
                <a:latin typeface="幼圆" panose="02010509060101010101" pitchFamily="49" charset="-122"/>
                <a:ea typeface="幼圆" panose="02010509060101010101" pitchFamily="49" charset="-122"/>
              </a:rPr>
              <a:t>：指色彩的亮度或明度。</a:t>
            </a:r>
            <a:endParaRPr lang="zh-CN" altLang="en-US" dirty="0">
              <a:latin typeface="幼圆" panose="02010509060101010101" pitchFamily="49" charset="-122"/>
              <a:ea typeface="幼圆" panose="02010509060101010101" pitchFamily="49" charset="-122"/>
            </a:endParaRPr>
          </a:p>
        </p:txBody>
      </p:sp>
      <p:sp>
        <p:nvSpPr>
          <p:cNvPr id="6" name="矩形 5"/>
          <p:cNvSpPr/>
          <p:nvPr/>
        </p:nvSpPr>
        <p:spPr>
          <a:xfrm>
            <a:off x="2018292" y="2039699"/>
            <a:ext cx="2915860" cy="923330"/>
          </a:xfrm>
          <a:prstGeom prst="rect">
            <a:avLst/>
          </a:prstGeom>
          <a:noFill/>
        </p:spPr>
        <p:txBody>
          <a:bodyPr wrap="square" rtlCol="0">
            <a:spAutoFit/>
          </a:bodyPr>
          <a:lstStyle/>
          <a:p>
            <a:r>
              <a:rPr lang="zh-CN" altLang="en-US" b="1" dirty="0" smtClean="0">
                <a:latin typeface="幼圆" panose="02010509060101010101" pitchFamily="49" charset="-122"/>
                <a:ea typeface="幼圆" panose="02010509060101010101" pitchFamily="49" charset="-122"/>
              </a:rPr>
              <a:t>色相：</a:t>
            </a:r>
            <a:r>
              <a:rPr lang="zh-CN" altLang="en-US" dirty="0" smtClean="0">
                <a:latin typeface="幼圆" panose="02010509060101010101" pitchFamily="49" charset="-122"/>
                <a:ea typeface="幼圆" panose="02010509060101010101" pitchFamily="49" charset="-122"/>
              </a:rPr>
              <a:t>是色彩的</a:t>
            </a:r>
            <a:r>
              <a:rPr lang="zh-CN" altLang="en-US" dirty="0">
                <a:latin typeface="幼圆" panose="02010509060101010101" pitchFamily="49" charset="-122"/>
                <a:ea typeface="幼圆" panose="02010509060101010101" pitchFamily="49" charset="-122"/>
              </a:rPr>
              <a:t>首要特征，是区别各种不同色彩的最准确的标准。</a:t>
            </a:r>
          </a:p>
        </p:txBody>
      </p:sp>
      <p:sp>
        <p:nvSpPr>
          <p:cNvPr id="12" name="文本框 11"/>
          <p:cNvSpPr txBox="1"/>
          <p:nvPr/>
        </p:nvSpPr>
        <p:spPr>
          <a:xfrm>
            <a:off x="1992534" y="3865733"/>
            <a:ext cx="2891214" cy="369332"/>
          </a:xfrm>
          <a:prstGeom prst="rect">
            <a:avLst/>
          </a:prstGeom>
          <a:noFill/>
        </p:spPr>
        <p:txBody>
          <a:bodyPr wrap="square" rtlCol="0">
            <a:spAutoFit/>
          </a:bodyPr>
          <a:lstStyle/>
          <a:p>
            <a:r>
              <a:rPr lang="zh-CN" altLang="en-US" b="1" dirty="0" smtClean="0">
                <a:latin typeface="幼圆" panose="02010509060101010101" pitchFamily="49" charset="-122"/>
                <a:ea typeface="幼圆" panose="02010509060101010101" pitchFamily="49" charset="-122"/>
              </a:rPr>
              <a:t>纯度</a:t>
            </a:r>
            <a:r>
              <a:rPr lang="zh-CN" altLang="en-US" dirty="0" smtClean="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指色彩的鲜艳度。</a:t>
            </a:r>
          </a:p>
        </p:txBody>
      </p:sp>
    </p:spTree>
    <p:extLst>
      <p:ext uri="{BB962C8B-B14F-4D97-AF65-F5344CB8AC3E}">
        <p14:creationId xmlns:p14="http://schemas.microsoft.com/office/powerpoint/2010/main" val="1671772597"/>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4" y="476519"/>
            <a:ext cx="1301884"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直角三角形 6"/>
          <p:cNvSpPr/>
          <p:nvPr/>
        </p:nvSpPr>
        <p:spPr>
          <a:xfrm>
            <a:off x="101954" y="1931830"/>
            <a:ext cx="3261935" cy="4926170"/>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配色</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COLOR</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841679" y="1553671"/>
            <a:ext cx="2508425" cy="369332"/>
          </a:xfrm>
          <a:prstGeom prst="rect">
            <a:avLst/>
          </a:prstGeom>
          <a:noFill/>
        </p:spPr>
        <p:txBody>
          <a:bodyPr wrap="square" rtlCol="0">
            <a:spAutoFit/>
          </a:bodyPr>
          <a:lstStyle/>
          <a:p>
            <a:r>
              <a:rPr lang="zh-CN" altLang="en-US" b="1" dirty="0" smtClean="0">
                <a:solidFill>
                  <a:schemeClr val="bg2">
                    <a:lumMod val="25000"/>
                  </a:schemeClr>
                </a:solidFill>
              </a:rPr>
              <a:t>一些常用的配色方案</a:t>
            </a:r>
            <a:endParaRPr lang="zh-CN" altLang="en-US" b="1" dirty="0">
              <a:solidFill>
                <a:schemeClr val="bg2">
                  <a:lumMod val="25000"/>
                </a:schemeClr>
              </a:solidFill>
            </a:endParaRPr>
          </a:p>
        </p:txBody>
      </p:sp>
      <p:cxnSp>
        <p:nvCxnSpPr>
          <p:cNvPr id="15" name="直接连接符 14"/>
          <p:cNvCxnSpPr/>
          <p:nvPr/>
        </p:nvCxnSpPr>
        <p:spPr>
          <a:xfrm>
            <a:off x="1683418" y="1489276"/>
            <a:ext cx="2373427"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6" name="文本框 5"/>
          <p:cNvSpPr txBox="1"/>
          <p:nvPr/>
        </p:nvSpPr>
        <p:spPr>
          <a:xfrm>
            <a:off x="2293910" y="2115673"/>
            <a:ext cx="2535128" cy="369332"/>
          </a:xfrm>
          <a:prstGeom prst="rect">
            <a:avLst/>
          </a:prstGeom>
          <a:noFill/>
        </p:spPr>
        <p:txBody>
          <a:bodyPr wrap="square" rtlCol="0">
            <a:spAutoFit/>
          </a:bodyPr>
          <a:lstStyle/>
          <a:p>
            <a:r>
              <a:rPr lang="zh-CN" altLang="en-US" dirty="0" smtClean="0"/>
              <a:t>经典</a:t>
            </a:r>
            <a:r>
              <a:rPr lang="en-US" altLang="zh-CN" dirty="0" smtClean="0"/>
              <a:t>——</a:t>
            </a:r>
            <a:r>
              <a:rPr lang="zh-CN" altLang="en-US" dirty="0" smtClean="0"/>
              <a:t>黑白灰</a:t>
            </a:r>
            <a:endParaRPr lang="zh-CN" altLang="en-US" dirty="0"/>
          </a:p>
        </p:txBody>
      </p:sp>
      <p:sp>
        <p:nvSpPr>
          <p:cNvPr id="16" name="圆角矩形 15"/>
          <p:cNvSpPr/>
          <p:nvPr/>
        </p:nvSpPr>
        <p:spPr>
          <a:xfrm>
            <a:off x="4756877" y="821643"/>
            <a:ext cx="1572267" cy="1572267"/>
          </a:xfrm>
          <a:prstGeom prst="roundRect">
            <a:avLst/>
          </a:prstGeom>
          <a:blipFill dpi="0" rotWithShape="1">
            <a:blip r:embed="rId2">
              <a:extLst>
                <a:ext uri="{28A0092B-C50C-407E-A947-70E740481C1C}">
                  <a14:useLocalDpi xmlns:a14="http://schemas.microsoft.com/office/drawing/2010/main" val="0"/>
                </a:ext>
              </a:extLst>
            </a:blip>
            <a:srcRect/>
            <a:stretch>
              <a:fillRect l="-1000" r="-38000"/>
            </a:stretch>
          </a:blip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293910" y="2603671"/>
            <a:ext cx="2535128" cy="369332"/>
          </a:xfrm>
          <a:prstGeom prst="rect">
            <a:avLst/>
          </a:prstGeom>
          <a:noFill/>
        </p:spPr>
        <p:txBody>
          <a:bodyPr wrap="square" rtlCol="0">
            <a:spAutoFit/>
          </a:bodyPr>
          <a:lstStyle/>
          <a:p>
            <a:r>
              <a:rPr lang="zh-CN" altLang="en-US" dirty="0"/>
              <a:t>炫酷</a:t>
            </a:r>
            <a:r>
              <a:rPr lang="en-US" altLang="zh-CN" dirty="0" smtClean="0"/>
              <a:t>——</a:t>
            </a:r>
            <a:r>
              <a:rPr lang="zh-CN" altLang="en-US" dirty="0" smtClean="0"/>
              <a:t>黄黑 红黑</a:t>
            </a:r>
            <a:endParaRPr lang="zh-CN" altLang="en-US" dirty="0"/>
          </a:p>
        </p:txBody>
      </p:sp>
      <p:sp>
        <p:nvSpPr>
          <p:cNvPr id="18" name="圆角矩形 17"/>
          <p:cNvSpPr/>
          <p:nvPr/>
        </p:nvSpPr>
        <p:spPr>
          <a:xfrm>
            <a:off x="6735917" y="1454415"/>
            <a:ext cx="1572267" cy="1572267"/>
          </a:xfrm>
          <a:prstGeom prst="roundRect">
            <a:avLst/>
          </a:prstGeom>
          <a:blipFill dpi="0" rotWithShape="1">
            <a:blip r:embed="rId3"/>
            <a:srcRect/>
            <a:stretch>
              <a:fillRect l="-1000" r="-38000"/>
            </a:stretch>
          </a:blip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293910" y="3091669"/>
            <a:ext cx="2535128" cy="369332"/>
          </a:xfrm>
          <a:prstGeom prst="rect">
            <a:avLst/>
          </a:prstGeom>
          <a:noFill/>
        </p:spPr>
        <p:txBody>
          <a:bodyPr wrap="square" rtlCol="0">
            <a:spAutoFit/>
          </a:bodyPr>
          <a:lstStyle/>
          <a:p>
            <a:r>
              <a:rPr lang="zh-CN" altLang="en-US" dirty="0"/>
              <a:t>活泼</a:t>
            </a:r>
            <a:r>
              <a:rPr lang="en-US" altLang="zh-CN" dirty="0" smtClean="0"/>
              <a:t>——</a:t>
            </a:r>
            <a:r>
              <a:rPr lang="zh-CN" altLang="en-US" dirty="0" smtClean="0"/>
              <a:t>酸橙配果绿</a:t>
            </a:r>
            <a:endParaRPr lang="zh-CN" altLang="en-US" dirty="0"/>
          </a:p>
        </p:txBody>
      </p:sp>
      <p:sp>
        <p:nvSpPr>
          <p:cNvPr id="20" name="圆角矩形 19"/>
          <p:cNvSpPr/>
          <p:nvPr/>
        </p:nvSpPr>
        <p:spPr>
          <a:xfrm>
            <a:off x="4960263" y="2873320"/>
            <a:ext cx="1572267" cy="1572267"/>
          </a:xfrm>
          <a:prstGeom prst="roundRect">
            <a:avLst/>
          </a:prstGeom>
          <a:blipFill dpi="0" rotWithShape="1">
            <a:blip r:embed="rId4"/>
            <a:srcRect/>
            <a:stretch>
              <a:fillRect l="-1000" r="-38000"/>
            </a:stretch>
          </a:blip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293910" y="3579667"/>
            <a:ext cx="2535128" cy="369332"/>
          </a:xfrm>
          <a:prstGeom prst="rect">
            <a:avLst/>
          </a:prstGeom>
          <a:noFill/>
        </p:spPr>
        <p:txBody>
          <a:bodyPr wrap="square" rtlCol="0">
            <a:spAutoFit/>
          </a:bodyPr>
          <a:lstStyle/>
          <a:p>
            <a:r>
              <a:rPr lang="zh-CN" altLang="en-US" dirty="0" smtClean="0"/>
              <a:t>和谐</a:t>
            </a:r>
            <a:r>
              <a:rPr lang="en-US" altLang="zh-CN" dirty="0" smtClean="0"/>
              <a:t>——</a:t>
            </a:r>
            <a:r>
              <a:rPr lang="zh-CN" altLang="en-US" dirty="0" smtClean="0"/>
              <a:t>深色配浅色</a:t>
            </a:r>
            <a:endParaRPr lang="zh-CN" altLang="en-US" dirty="0"/>
          </a:p>
        </p:txBody>
      </p:sp>
      <p:sp>
        <p:nvSpPr>
          <p:cNvPr id="22" name="文本框 21"/>
          <p:cNvSpPr txBox="1"/>
          <p:nvPr/>
        </p:nvSpPr>
        <p:spPr>
          <a:xfrm>
            <a:off x="2293910" y="4067665"/>
            <a:ext cx="2535128" cy="369332"/>
          </a:xfrm>
          <a:prstGeom prst="rect">
            <a:avLst/>
          </a:prstGeom>
          <a:noFill/>
        </p:spPr>
        <p:txBody>
          <a:bodyPr wrap="square" rtlCol="0">
            <a:spAutoFit/>
          </a:bodyPr>
          <a:lstStyle/>
          <a:p>
            <a:r>
              <a:rPr lang="zh-CN" altLang="en-US" dirty="0" smtClean="0"/>
              <a:t>沉稳</a:t>
            </a:r>
            <a:r>
              <a:rPr lang="en-US" altLang="zh-CN" dirty="0" smtClean="0"/>
              <a:t>——</a:t>
            </a:r>
            <a:r>
              <a:rPr lang="zh-CN" altLang="en-US" dirty="0" smtClean="0"/>
              <a:t>深蓝配浅蓝</a:t>
            </a:r>
            <a:endParaRPr lang="zh-CN" altLang="en-US" dirty="0"/>
          </a:p>
        </p:txBody>
      </p:sp>
      <p:sp>
        <p:nvSpPr>
          <p:cNvPr id="23" name="圆角矩形 22"/>
          <p:cNvSpPr/>
          <p:nvPr/>
        </p:nvSpPr>
        <p:spPr>
          <a:xfrm>
            <a:off x="7177647" y="3474788"/>
            <a:ext cx="1572267" cy="1572267"/>
          </a:xfrm>
          <a:prstGeom prst="roundRect">
            <a:avLst/>
          </a:prstGeom>
          <a:blipFill dpi="0" rotWithShape="1">
            <a:blip r:embed="rId5"/>
            <a:srcRect/>
            <a:stretch>
              <a:fillRect l="-1000" r="-38000"/>
            </a:stretch>
          </a:blip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4" name="圆角矩形 23"/>
          <p:cNvSpPr/>
          <p:nvPr/>
        </p:nvSpPr>
        <p:spPr>
          <a:xfrm>
            <a:off x="5282821" y="4924997"/>
            <a:ext cx="1572267" cy="1572267"/>
          </a:xfrm>
          <a:prstGeom prst="roundRect">
            <a:avLst/>
          </a:prstGeom>
          <a:blipFill dpi="0" rotWithShape="1">
            <a:blip r:embed="rId6"/>
            <a:srcRect/>
            <a:stretch>
              <a:fillRect l="-1000" r="-38000"/>
            </a:stretch>
          </a:blip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293910" y="4555665"/>
            <a:ext cx="2535128" cy="369332"/>
          </a:xfrm>
          <a:prstGeom prst="rect">
            <a:avLst/>
          </a:prstGeom>
          <a:noFill/>
        </p:spPr>
        <p:txBody>
          <a:bodyPr wrap="square" rtlCol="0">
            <a:spAutoFit/>
          </a:bodyPr>
          <a:lstStyle/>
          <a:p>
            <a:r>
              <a:rPr lang="en-US" altLang="zh-CN" dirty="0" smtClean="0"/>
              <a:t>……</a:t>
            </a:r>
            <a:endParaRPr lang="zh-CN" altLang="en-US" dirty="0"/>
          </a:p>
        </p:txBody>
      </p:sp>
    </p:spTree>
    <p:extLst>
      <p:ext uri="{BB962C8B-B14F-4D97-AF65-F5344CB8AC3E}">
        <p14:creationId xmlns:p14="http://schemas.microsoft.com/office/powerpoint/2010/main" val="3900743793"/>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4" y="476519"/>
            <a:ext cx="1301884"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直角三角形 3"/>
          <p:cNvSpPr/>
          <p:nvPr/>
        </p:nvSpPr>
        <p:spPr>
          <a:xfrm>
            <a:off x="101954" y="1931830"/>
            <a:ext cx="3261935" cy="4926170"/>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配色</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COLOR</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841679" y="1553671"/>
            <a:ext cx="2508425" cy="369332"/>
          </a:xfrm>
          <a:prstGeom prst="rect">
            <a:avLst/>
          </a:prstGeom>
          <a:noFill/>
        </p:spPr>
        <p:txBody>
          <a:bodyPr wrap="square" rtlCol="0">
            <a:spAutoFit/>
          </a:bodyPr>
          <a:lstStyle/>
          <a:p>
            <a:r>
              <a:rPr lang="zh-CN" altLang="en-US" b="1" dirty="0" smtClean="0">
                <a:solidFill>
                  <a:schemeClr val="bg2">
                    <a:lumMod val="25000"/>
                  </a:schemeClr>
                </a:solidFill>
              </a:rPr>
              <a:t>这是一个神奇的世界</a:t>
            </a:r>
            <a:endParaRPr lang="zh-CN" altLang="en-US" b="1" dirty="0">
              <a:solidFill>
                <a:schemeClr val="bg2">
                  <a:lumMod val="25000"/>
                </a:schemeClr>
              </a:solidFill>
            </a:endParaRPr>
          </a:p>
        </p:txBody>
      </p:sp>
      <p:cxnSp>
        <p:nvCxnSpPr>
          <p:cNvPr id="7" name="直接连接符 6"/>
          <p:cNvCxnSpPr/>
          <p:nvPr/>
        </p:nvCxnSpPr>
        <p:spPr>
          <a:xfrm>
            <a:off x="1683418" y="1489276"/>
            <a:ext cx="2373427"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8" name="文本框 7"/>
          <p:cNvSpPr txBox="1"/>
          <p:nvPr/>
        </p:nvSpPr>
        <p:spPr>
          <a:xfrm>
            <a:off x="2626215" y="2393496"/>
            <a:ext cx="5021494" cy="1477328"/>
          </a:xfrm>
          <a:prstGeom prst="rect">
            <a:avLst/>
          </a:prstGeom>
          <a:noFill/>
        </p:spPr>
        <p:txBody>
          <a:bodyPr wrap="square" rtlCol="0">
            <a:spAutoFit/>
          </a:bodyPr>
          <a:lstStyle/>
          <a:p>
            <a:r>
              <a:rPr lang="zh-CN" altLang="en-US" dirty="0" smtClean="0"/>
              <a:t>色彩的搭配有一些可循序的规律</a:t>
            </a:r>
            <a:endParaRPr lang="en-US" altLang="zh-CN" dirty="0" smtClean="0"/>
          </a:p>
          <a:p>
            <a:endParaRPr lang="en-US" altLang="zh-CN" dirty="0"/>
          </a:p>
          <a:p>
            <a:r>
              <a:rPr lang="zh-CN" altLang="en-US" dirty="0" smtClean="0"/>
              <a:t>但没有任何限定的绝对</a:t>
            </a:r>
            <a:endParaRPr lang="en-US" altLang="zh-CN" dirty="0" smtClean="0"/>
          </a:p>
          <a:p>
            <a:endParaRPr lang="en-US" altLang="zh-CN" dirty="0"/>
          </a:p>
          <a:p>
            <a:r>
              <a:rPr lang="zh-CN" altLang="en-US" dirty="0" smtClean="0"/>
              <a:t>一切全凭感觉</a:t>
            </a:r>
            <a:endParaRPr lang="zh-CN" altLang="en-US" dirty="0"/>
          </a:p>
        </p:txBody>
      </p:sp>
    </p:spTree>
    <p:extLst>
      <p:ext uri="{BB962C8B-B14F-4D97-AF65-F5344CB8AC3E}">
        <p14:creationId xmlns:p14="http://schemas.microsoft.com/office/powerpoint/2010/main" val="226409805"/>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8184"/>
            <a:ext cx="9144000" cy="5529263"/>
          </a:xfrm>
          <a:prstGeom prst="rect">
            <a:avLst/>
          </a:prstGeom>
        </p:spPr>
      </p:pic>
      <p:sp>
        <p:nvSpPr>
          <p:cNvPr id="6" name="矩形 5"/>
          <p:cNvSpPr/>
          <p:nvPr/>
        </p:nvSpPr>
        <p:spPr>
          <a:xfrm>
            <a:off x="0" y="1078100"/>
            <a:ext cx="9144000" cy="16631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2">
                    <a:lumMod val="10000"/>
                  </a:schemeClr>
                </a:solidFill>
                <a:latin typeface="幼圆" panose="02010509060101010101" pitchFamily="49" charset="-122"/>
                <a:ea typeface="幼圆" panose="02010509060101010101" pitchFamily="49" charset="-122"/>
              </a:rPr>
              <a:t>等线体：现代，简洁，适合屏幕 衬线体：古典，易读，适合印刷</a:t>
            </a:r>
            <a:endParaRPr lang="zh-CN" altLang="en-US" sz="2000" dirty="0">
              <a:solidFill>
                <a:schemeClr val="bg2">
                  <a:lumMod val="10000"/>
                </a:schemeClr>
              </a:solidFill>
              <a:latin typeface="幼圆" panose="02010509060101010101" pitchFamily="49" charset="-122"/>
              <a:ea typeface="幼圆" panose="02010509060101010101" pitchFamily="49" charset="-122"/>
            </a:endParaRPr>
          </a:p>
        </p:txBody>
      </p: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字体</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FONT</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92342" y="2251606"/>
            <a:ext cx="8762466" cy="283779"/>
            <a:chOff x="192342" y="2251606"/>
            <a:chExt cx="8762466" cy="283779"/>
          </a:xfrm>
        </p:grpSpPr>
        <p:cxnSp>
          <p:nvCxnSpPr>
            <p:cNvPr id="8" name="直接连接符 7"/>
            <p:cNvCxnSpPr/>
            <p:nvPr/>
          </p:nvCxnSpPr>
          <p:spPr>
            <a:xfrm>
              <a:off x="192342" y="2393496"/>
              <a:ext cx="8762466" cy="0"/>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572000" y="2251606"/>
              <a:ext cx="283779" cy="283779"/>
            </a:xfrm>
            <a:prstGeom prst="ellipse">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46899339"/>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277" y="476519"/>
            <a:ext cx="7242772" cy="6858000"/>
          </a:xfrm>
          <a:prstGeom prst="rect">
            <a:avLst/>
          </a:prstGeom>
        </p:spPr>
      </p:pic>
      <p:sp>
        <p:nvSpPr>
          <p:cNvPr id="11" name="矩形 10"/>
          <p:cNvSpPr/>
          <p:nvPr/>
        </p:nvSpPr>
        <p:spPr>
          <a:xfrm>
            <a:off x="152400" y="614855"/>
            <a:ext cx="9144000" cy="1316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2">
                  <a:lumMod val="10000"/>
                </a:schemeClr>
              </a:solidFill>
              <a:latin typeface="幼圆" panose="02010509060101010101" pitchFamily="49" charset="-122"/>
              <a:ea typeface="幼圆" panose="02010509060101010101" pitchFamily="49" charset="-122"/>
            </a:endParaRPr>
          </a:p>
        </p:txBody>
      </p:sp>
      <p:sp>
        <p:nvSpPr>
          <p:cNvPr id="8" name="矩形 7"/>
          <p:cNvSpPr/>
          <p:nvPr/>
        </p:nvSpPr>
        <p:spPr>
          <a:xfrm>
            <a:off x="0" y="936201"/>
            <a:ext cx="9144000" cy="1315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2">
                    <a:lumMod val="10000"/>
                  </a:schemeClr>
                </a:solidFill>
                <a:latin typeface="幼圆" panose="02010509060101010101" pitchFamily="49" charset="-122"/>
                <a:ea typeface="幼圆" panose="02010509060101010101" pitchFamily="49" charset="-122"/>
              </a:rPr>
              <a:t>在</a:t>
            </a:r>
            <a:r>
              <a:rPr lang="en-US" altLang="zh-CN" sz="2000" dirty="0" smtClean="0">
                <a:solidFill>
                  <a:schemeClr val="bg2">
                    <a:lumMod val="10000"/>
                  </a:schemeClr>
                </a:solidFill>
                <a:latin typeface="幼圆" panose="02010509060101010101" pitchFamily="49" charset="-122"/>
                <a:ea typeface="幼圆" panose="02010509060101010101" pitchFamily="49" charset="-122"/>
              </a:rPr>
              <a:t>WORD</a:t>
            </a:r>
            <a:r>
              <a:rPr lang="zh-CN" altLang="en-US" sz="2000" dirty="0" smtClean="0">
                <a:solidFill>
                  <a:schemeClr val="bg2">
                    <a:lumMod val="10000"/>
                  </a:schemeClr>
                </a:solidFill>
                <a:latin typeface="幼圆" panose="02010509060101010101" pitchFamily="49" charset="-122"/>
                <a:ea typeface="幼圆" panose="02010509060101010101" pitchFamily="49" charset="-122"/>
              </a:rPr>
              <a:t>里好看的字体，用于</a:t>
            </a:r>
            <a:r>
              <a:rPr lang="en-US" altLang="zh-CN" sz="2000" dirty="0" smtClean="0">
                <a:solidFill>
                  <a:schemeClr val="bg2">
                    <a:lumMod val="10000"/>
                  </a:schemeClr>
                </a:solidFill>
                <a:latin typeface="幼圆" panose="02010509060101010101" pitchFamily="49" charset="-122"/>
                <a:ea typeface="幼圆" panose="02010509060101010101" pitchFamily="49" charset="-122"/>
              </a:rPr>
              <a:t>PPT</a:t>
            </a:r>
            <a:r>
              <a:rPr lang="zh-CN" altLang="en-US" sz="2000" dirty="0" smtClean="0">
                <a:solidFill>
                  <a:schemeClr val="bg2">
                    <a:lumMod val="10000"/>
                  </a:schemeClr>
                </a:solidFill>
                <a:latin typeface="幼圆" panose="02010509060101010101" pitchFamily="49" charset="-122"/>
                <a:ea typeface="幼圆" panose="02010509060101010101" pitchFamily="49" charset="-122"/>
              </a:rPr>
              <a:t>不一定好看，反之亦然</a:t>
            </a:r>
            <a:endParaRPr lang="zh-CN" altLang="en-US" sz="2000" dirty="0">
              <a:solidFill>
                <a:schemeClr val="bg2">
                  <a:lumMod val="10000"/>
                </a:schemeClr>
              </a:solidFill>
              <a:latin typeface="幼圆" panose="02010509060101010101" pitchFamily="49" charset="-122"/>
              <a:ea typeface="幼圆" panose="02010509060101010101" pitchFamily="49" charset="-122"/>
            </a:endParaRPr>
          </a:p>
        </p:txBody>
      </p: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字体</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FONT</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342" y="1967818"/>
            <a:ext cx="8762466" cy="283779"/>
            <a:chOff x="192342" y="2251606"/>
            <a:chExt cx="8762466" cy="283779"/>
          </a:xfrm>
        </p:grpSpPr>
        <p:cxnSp>
          <p:nvCxnSpPr>
            <p:cNvPr id="6" name="直接连接符 5"/>
            <p:cNvCxnSpPr/>
            <p:nvPr/>
          </p:nvCxnSpPr>
          <p:spPr>
            <a:xfrm>
              <a:off x="192342" y="2393496"/>
              <a:ext cx="8762466" cy="0"/>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572000" y="2251606"/>
              <a:ext cx="283779" cy="283779"/>
            </a:xfrm>
            <a:prstGeom prst="ellipse">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083728" y="5820893"/>
            <a:ext cx="7260321" cy="769441"/>
          </a:xfrm>
          <a:prstGeom prst="rect">
            <a:avLst/>
          </a:prstGeom>
          <a:solidFill>
            <a:schemeClr val="bg1"/>
          </a:solidFill>
        </p:spPr>
        <p:txBody>
          <a:bodyPr wrap="none" lIns="91440" tIns="45720" rIns="91440" bIns="45720">
            <a:spAutoFit/>
          </a:bodyPr>
          <a:lstStyle/>
          <a:p>
            <a:pPr algn="ctr"/>
            <a:r>
              <a:rPr lang="zh-CN" altLang="en-US" sz="4400" b="1" dirty="0" smtClean="0">
                <a:ln w="22225">
                  <a:solidFill>
                    <a:schemeClr val="accent2"/>
                  </a:solidFill>
                  <a:prstDash val="solid"/>
                </a:ln>
                <a:solidFill>
                  <a:srgbClr val="FFFF00"/>
                </a:solidFill>
                <a:latin typeface="宋体" panose="02010600030101010101" pitchFamily="2" charset="-122"/>
                <a:ea typeface="宋体" panose="02010600030101010101" pitchFamily="2" charset="-122"/>
              </a:rPr>
              <a:t>更别用</a:t>
            </a:r>
            <a:r>
              <a:rPr lang="en-US" altLang="zh-CN" sz="4400" b="1" dirty="0" smtClean="0">
                <a:ln w="22225">
                  <a:solidFill>
                    <a:schemeClr val="accent2"/>
                  </a:solidFill>
                  <a:prstDash val="solid"/>
                </a:ln>
                <a:solidFill>
                  <a:srgbClr val="FFFF00"/>
                </a:solidFill>
                <a:latin typeface="宋体" panose="02010600030101010101" pitchFamily="2" charset="-122"/>
                <a:ea typeface="宋体" panose="02010600030101010101" pitchFamily="2" charset="-122"/>
              </a:rPr>
              <a:t>PPT</a:t>
            </a:r>
            <a:r>
              <a:rPr lang="zh-CN" altLang="en-US" sz="4400" b="1" dirty="0" smtClean="0">
                <a:ln w="22225">
                  <a:solidFill>
                    <a:schemeClr val="accent2"/>
                  </a:solidFill>
                  <a:prstDash val="solid"/>
                </a:ln>
                <a:solidFill>
                  <a:srgbClr val="FFFF00"/>
                </a:solidFill>
                <a:latin typeface="宋体" panose="02010600030101010101" pitchFamily="2" charset="-122"/>
                <a:ea typeface="宋体" panose="02010600030101010101" pitchFamily="2" charset="-122"/>
              </a:rPr>
              <a:t>自带的艺术字效果</a:t>
            </a:r>
            <a:endParaRPr lang="zh-CN" altLang="en-US" sz="4400" b="1" dirty="0">
              <a:ln w="22225">
                <a:solidFill>
                  <a:schemeClr val="accent2"/>
                </a:solidFill>
                <a:prstDash val="solid"/>
              </a:ln>
              <a:solidFill>
                <a:srgbClr val="FFFF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56948625"/>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032929"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字体</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FONT</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909" y="476519"/>
            <a:ext cx="4286250" cy="6124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文本框 6"/>
          <p:cNvSpPr txBox="1"/>
          <p:nvPr/>
        </p:nvSpPr>
        <p:spPr>
          <a:xfrm>
            <a:off x="711002" y="2741226"/>
            <a:ext cx="3571875" cy="1415772"/>
          </a:xfrm>
          <a:prstGeom prst="rect">
            <a:avLst/>
          </a:prstGeom>
          <a:noFill/>
        </p:spPr>
        <p:txBody>
          <a:bodyPr wrap="square" rtlCol="0">
            <a:spAutoFit/>
          </a:bodyPr>
          <a:lstStyle/>
          <a:p>
            <a:r>
              <a:rPr lang="zh-CN" altLang="en-US" sz="3200" b="1" dirty="0" smtClean="0">
                <a:solidFill>
                  <a:schemeClr val="accent1">
                    <a:lumMod val="50000"/>
                  </a:schemeClr>
                </a:solidFill>
              </a:rPr>
              <a:t>英文字体</a:t>
            </a:r>
            <a:endParaRPr lang="en-US" altLang="zh-CN" sz="3200" b="1" dirty="0" smtClean="0">
              <a:solidFill>
                <a:schemeClr val="accent1">
                  <a:lumMod val="50000"/>
                </a:schemeClr>
              </a:solidFill>
            </a:endParaRPr>
          </a:p>
          <a:p>
            <a:r>
              <a:rPr lang="zh-CN" altLang="en-US" dirty="0" smtClean="0"/>
              <a:t>由于其形状特性</a:t>
            </a:r>
            <a:endParaRPr lang="en-US" altLang="zh-CN" dirty="0" smtClean="0"/>
          </a:p>
          <a:p>
            <a:r>
              <a:rPr lang="zh-CN" altLang="en-US" dirty="0" smtClean="0"/>
              <a:t>所呈现的方式更加多样</a:t>
            </a:r>
            <a:endParaRPr lang="en-US" altLang="zh-CN" dirty="0" smtClean="0"/>
          </a:p>
          <a:p>
            <a:r>
              <a:rPr lang="zh-CN" altLang="en-US" dirty="0" smtClean="0"/>
              <a:t>在设计上可发挥的空间也就更多</a:t>
            </a:r>
            <a:endParaRPr lang="zh-CN" altLang="en-US" dirty="0"/>
          </a:p>
        </p:txBody>
      </p:sp>
      <p:sp>
        <p:nvSpPr>
          <p:cNvPr id="8" name="文本框 7"/>
          <p:cNvSpPr txBox="1"/>
          <p:nvPr/>
        </p:nvSpPr>
        <p:spPr>
          <a:xfrm>
            <a:off x="711002" y="4852044"/>
            <a:ext cx="3045185" cy="646331"/>
          </a:xfrm>
          <a:prstGeom prst="rect">
            <a:avLst/>
          </a:prstGeom>
          <a:noFill/>
        </p:spPr>
        <p:txBody>
          <a:bodyPr wrap="square" rtlCol="0">
            <a:spAutoFit/>
          </a:bodyPr>
          <a:lstStyle/>
          <a:p>
            <a:r>
              <a:rPr lang="zh-CN" altLang="en-US" dirty="0" smtClean="0"/>
              <a:t>因此一些关键的字眼、概念可以采用英文的设计形式</a:t>
            </a:r>
            <a:endParaRPr lang="zh-CN" altLang="en-US" dirty="0"/>
          </a:p>
        </p:txBody>
      </p:sp>
    </p:spTree>
    <p:extLst>
      <p:ext uri="{BB962C8B-B14F-4D97-AF65-F5344CB8AC3E}">
        <p14:creationId xmlns:p14="http://schemas.microsoft.com/office/powerpoint/2010/main" val="2942965229"/>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字体</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FONT</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61892" y="1931831"/>
            <a:ext cx="3571875" cy="1969770"/>
          </a:xfrm>
          <a:prstGeom prst="rect">
            <a:avLst/>
          </a:prstGeom>
          <a:noFill/>
        </p:spPr>
        <p:txBody>
          <a:bodyPr wrap="square" rtlCol="0">
            <a:spAutoFit/>
          </a:bodyPr>
          <a:lstStyle/>
          <a:p>
            <a:r>
              <a:rPr lang="zh-CN" altLang="en-US" sz="3200" b="1" dirty="0" smtClean="0">
                <a:solidFill>
                  <a:schemeClr val="accent1">
                    <a:lumMod val="50000"/>
                  </a:schemeClr>
                </a:solidFill>
              </a:rPr>
              <a:t>中文字体</a:t>
            </a:r>
            <a:endParaRPr lang="en-US" altLang="zh-CN" sz="3200" b="1" dirty="0" smtClean="0">
              <a:solidFill>
                <a:schemeClr val="accent1">
                  <a:lumMod val="50000"/>
                </a:schemeClr>
              </a:solidFill>
            </a:endParaRPr>
          </a:p>
          <a:p>
            <a:r>
              <a:rPr lang="zh-CN" altLang="en-US" dirty="0" smtClean="0"/>
              <a:t>方块字的特性</a:t>
            </a:r>
            <a:endParaRPr lang="en-US" altLang="zh-CN" dirty="0" smtClean="0"/>
          </a:p>
          <a:p>
            <a:r>
              <a:rPr lang="zh-CN" altLang="en-US" dirty="0" smtClean="0"/>
              <a:t>注定起在字形变化上的限制要比英文字体要多</a:t>
            </a:r>
            <a:endParaRPr lang="en-US" altLang="zh-CN" dirty="0" smtClean="0"/>
          </a:p>
          <a:p>
            <a:r>
              <a:rPr lang="zh-CN" altLang="en-US" dirty="0" smtClean="0"/>
              <a:t>但也因此在设计的时候</a:t>
            </a:r>
            <a:endParaRPr lang="en-US" altLang="zh-CN" dirty="0" smtClean="0"/>
          </a:p>
          <a:p>
            <a:r>
              <a:rPr lang="zh-CN" altLang="en-US" dirty="0" smtClean="0"/>
              <a:t>可发挥的创意非常宽泛</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011" y="503081"/>
            <a:ext cx="3810000" cy="28575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950" y="4029075"/>
            <a:ext cx="2857500" cy="2114550"/>
          </a:xfrm>
          <a:prstGeom prst="rect">
            <a:avLst/>
          </a:prstGeom>
        </p:spPr>
      </p:pic>
      <p:sp>
        <p:nvSpPr>
          <p:cNvPr id="9" name="文本框 8"/>
          <p:cNvSpPr txBox="1"/>
          <p:nvPr/>
        </p:nvSpPr>
        <p:spPr>
          <a:xfrm>
            <a:off x="861892" y="4178409"/>
            <a:ext cx="3020300" cy="1815882"/>
          </a:xfrm>
          <a:prstGeom prst="rect">
            <a:avLst/>
          </a:prstGeom>
          <a:noFill/>
        </p:spPr>
        <p:txBody>
          <a:bodyPr wrap="square" rtlCol="0">
            <a:spAutoFit/>
          </a:bodyPr>
          <a:lstStyle/>
          <a:p>
            <a:r>
              <a:rPr lang="zh-CN" altLang="en-US" sz="2800" dirty="0" smtClean="0">
                <a:solidFill>
                  <a:schemeClr val="accent1">
                    <a:lumMod val="50000"/>
                  </a:schemeClr>
                </a:solidFill>
              </a:rPr>
              <a:t>象形特性</a:t>
            </a:r>
            <a:endParaRPr lang="en-US" altLang="zh-CN" sz="2800" dirty="0" smtClean="0">
              <a:solidFill>
                <a:schemeClr val="accent1">
                  <a:lumMod val="50000"/>
                </a:schemeClr>
              </a:solidFill>
            </a:endParaRPr>
          </a:p>
          <a:p>
            <a:r>
              <a:rPr lang="zh-CN" altLang="en-US" sz="2800" dirty="0" smtClean="0">
                <a:solidFill>
                  <a:schemeClr val="accent1">
                    <a:lumMod val="50000"/>
                  </a:schemeClr>
                </a:solidFill>
              </a:rPr>
              <a:t>延展性</a:t>
            </a:r>
            <a:endParaRPr lang="en-US" altLang="zh-CN" sz="2800" dirty="0" smtClean="0">
              <a:solidFill>
                <a:schemeClr val="accent1">
                  <a:lumMod val="50000"/>
                </a:schemeClr>
              </a:solidFill>
            </a:endParaRPr>
          </a:p>
          <a:p>
            <a:r>
              <a:rPr lang="zh-CN" altLang="en-US" sz="2800" dirty="0" smtClean="0">
                <a:solidFill>
                  <a:schemeClr val="accent1">
                    <a:lumMod val="50000"/>
                  </a:schemeClr>
                </a:solidFill>
              </a:rPr>
              <a:t>装饰性</a:t>
            </a:r>
            <a:endParaRPr lang="en-US" altLang="zh-CN" sz="2800" dirty="0" smtClean="0">
              <a:solidFill>
                <a:schemeClr val="accent1">
                  <a:lumMod val="50000"/>
                </a:schemeClr>
              </a:solidFill>
            </a:endParaRPr>
          </a:p>
          <a:p>
            <a:r>
              <a:rPr lang="zh-CN" altLang="en-US" sz="2800" dirty="0" smtClean="0">
                <a:solidFill>
                  <a:schemeClr val="accent1">
                    <a:lumMod val="50000"/>
                  </a:schemeClr>
                </a:solidFill>
              </a:rPr>
              <a:t>其他无限可能性</a:t>
            </a:r>
            <a:endParaRPr lang="zh-CN" altLang="en-US" sz="2800" dirty="0">
              <a:solidFill>
                <a:schemeClr val="accent1">
                  <a:lumMod val="50000"/>
                </a:schemeClr>
              </a:solidFill>
            </a:endParaRPr>
          </a:p>
        </p:txBody>
      </p:sp>
    </p:spTree>
    <p:extLst>
      <p:ext uri="{BB962C8B-B14F-4D97-AF65-F5344CB8AC3E}">
        <p14:creationId xmlns:p14="http://schemas.microsoft.com/office/powerpoint/2010/main" val="317395786"/>
      </p:ext>
    </p:extLst>
  </p:cSld>
  <p:clrMapOvr>
    <a:masterClrMapping/>
  </p:clrMapOvr>
  <p:transition spd="slow">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243261" y="2740805"/>
            <a:ext cx="2943226" cy="461665"/>
          </a:xfrm>
          <a:prstGeom prst="rect">
            <a:avLst/>
          </a:prstGeom>
          <a:noFill/>
        </p:spPr>
        <p:txBody>
          <a:bodyPr wrap="square" rtlCol="0">
            <a:spAutoFit/>
          </a:bodyPr>
          <a:lstStyle/>
          <a:p>
            <a:r>
              <a:rPr lang="zh-CN" altLang="en-US" sz="2400" dirty="0" smtClean="0">
                <a:solidFill>
                  <a:schemeClr val="bg1"/>
                </a:solidFill>
                <a:latin typeface="方正姚体" panose="02010601030101010101" pitchFamily="2" charset="-122"/>
                <a:ea typeface="方正姚体" panose="02010601030101010101" pitchFamily="2" charset="-122"/>
              </a:rPr>
              <a:t>之后，李娜选择了</a:t>
            </a:r>
            <a:endParaRPr lang="zh-CN" altLang="en-US" sz="2400" dirty="0">
              <a:solidFill>
                <a:schemeClr val="bg1"/>
              </a:solidFill>
              <a:latin typeface="方正姚体" panose="02010601030101010101" pitchFamily="2" charset="-122"/>
              <a:ea typeface="方正姚体" panose="02010601030101010101" pitchFamily="2" charset="-122"/>
            </a:endParaRPr>
          </a:p>
        </p:txBody>
      </p:sp>
      <p:sp>
        <p:nvSpPr>
          <p:cNvPr id="3" name="文本框 2"/>
          <p:cNvSpPr txBox="1"/>
          <p:nvPr/>
        </p:nvSpPr>
        <p:spPr>
          <a:xfrm>
            <a:off x="2200272" y="3338514"/>
            <a:ext cx="4686301" cy="1015663"/>
          </a:xfrm>
          <a:prstGeom prst="rect">
            <a:avLst/>
          </a:prstGeom>
          <a:noFill/>
        </p:spPr>
        <p:txBody>
          <a:bodyPr wrap="square" rtlCol="0">
            <a:spAutoFit/>
          </a:bodyPr>
          <a:lstStyle/>
          <a:p>
            <a:r>
              <a:rPr lang="zh-CN" altLang="en-US" sz="5400" dirty="0" smtClean="0">
                <a:solidFill>
                  <a:schemeClr val="bg1"/>
                </a:solidFill>
              </a:rPr>
              <a:t>“     </a:t>
            </a:r>
            <a:r>
              <a:rPr lang="zh-CN" altLang="en-US" sz="6000" dirty="0" smtClean="0">
                <a:solidFill>
                  <a:schemeClr val="bg1"/>
                </a:solidFill>
                <a:latin typeface="幼圆" panose="02010509060101010101" pitchFamily="49" charset="-122"/>
                <a:ea typeface="幼圆" panose="02010509060101010101" pitchFamily="49" charset="-122"/>
              </a:rPr>
              <a:t>单飞  </a:t>
            </a:r>
            <a:r>
              <a:rPr lang="zh-CN" altLang="en-US" sz="5400" dirty="0" smtClean="0">
                <a:solidFill>
                  <a:schemeClr val="bg1"/>
                </a:solidFill>
              </a:rPr>
              <a:t>”</a:t>
            </a:r>
            <a:endParaRPr lang="zh-CN" altLang="en-US" sz="5400" dirty="0">
              <a:solidFill>
                <a:schemeClr val="bg1"/>
              </a:solidFill>
            </a:endParaRPr>
          </a:p>
        </p:txBody>
      </p:sp>
      <p:sp>
        <p:nvSpPr>
          <p:cNvPr id="4" name="椭圆 3"/>
          <p:cNvSpPr/>
          <p:nvPr/>
        </p:nvSpPr>
        <p:spPr>
          <a:xfrm>
            <a:off x="5014912" y="3610601"/>
            <a:ext cx="471487" cy="471487"/>
          </a:xfrm>
          <a:prstGeom prst="ellipse">
            <a:avLst/>
          </a:prstGeom>
          <a:solidFill>
            <a:srgbClr val="1F4E79"/>
          </a:solidFill>
          <a:ln>
            <a:solidFill>
              <a:srgbClr val="1F4E79"/>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6" name="椭圆 5"/>
          <p:cNvSpPr/>
          <p:nvPr/>
        </p:nvSpPr>
        <p:spPr>
          <a:xfrm>
            <a:off x="5079205" y="3610601"/>
            <a:ext cx="342900" cy="342900"/>
          </a:xfrm>
          <a:prstGeom prst="ellipse">
            <a:avLst/>
          </a:prstGeom>
          <a:blipFill dpi="0" rotWithShape="1">
            <a:blip r:embed="rId2"/>
            <a:srcRect/>
            <a:stretch>
              <a:fillRect l="-61000" t="-32000" r="-73000" b="-44000"/>
            </a:stretch>
          </a:bli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9" name="矩形 8"/>
          <p:cNvSpPr/>
          <p:nvPr/>
        </p:nvSpPr>
        <p:spPr>
          <a:xfrm>
            <a:off x="0" y="5913590"/>
            <a:ext cx="9386888" cy="557212"/>
          </a:xfrm>
          <a:prstGeom prst="rect">
            <a:avLst/>
          </a:prstGeom>
          <a:solidFill>
            <a:schemeClr val="accent3">
              <a:alpha val="49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smtClean="0"/>
              <a:t>象形特性的使用</a:t>
            </a:r>
            <a:endParaRPr lang="zh-CN" altLang="en-US" sz="2400" dirty="0"/>
          </a:p>
        </p:txBody>
      </p:sp>
    </p:spTree>
    <p:extLst>
      <p:ext uri="{BB962C8B-B14F-4D97-AF65-F5344CB8AC3E}">
        <p14:creationId xmlns:p14="http://schemas.microsoft.com/office/powerpoint/2010/main" val="3757133297"/>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516" y="5447763"/>
            <a:ext cx="9272789" cy="54091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41" y="1202259"/>
            <a:ext cx="2865052" cy="3531762"/>
          </a:xfrm>
          <a:prstGeom prst="rect">
            <a:avLst/>
          </a:prstGeom>
        </p:spPr>
      </p:pic>
      <p:sp>
        <p:nvSpPr>
          <p:cNvPr id="3" name="文本框 2"/>
          <p:cNvSpPr txBox="1"/>
          <p:nvPr/>
        </p:nvSpPr>
        <p:spPr>
          <a:xfrm>
            <a:off x="1016578" y="1702430"/>
            <a:ext cx="3618963" cy="2308324"/>
          </a:xfrm>
          <a:prstGeom prst="rect">
            <a:avLst/>
          </a:prstGeom>
          <a:noFill/>
        </p:spPr>
        <p:txBody>
          <a:bodyPr wrap="square" rtlCol="0">
            <a:spAutoFit/>
          </a:bodyPr>
          <a:lstStyle/>
          <a:p>
            <a:pPr algn="ctr"/>
            <a:endParaRPr lang="en-US" altLang="zh-CN" sz="2000" dirty="0">
              <a:latin typeface="幼圆" panose="02010509060101010101" pitchFamily="49" charset="-122"/>
              <a:ea typeface="幼圆" panose="02010509060101010101" pitchFamily="49" charset="-122"/>
            </a:endParaRPr>
          </a:p>
          <a:p>
            <a:pPr algn="ctr"/>
            <a:r>
              <a:rPr lang="zh-CN" altLang="en-US" sz="2400" b="1" dirty="0">
                <a:latin typeface="幼圆" panose="02010509060101010101" pitchFamily="49" charset="-122"/>
                <a:ea typeface="幼圆" panose="02010509060101010101" pitchFamily="49" charset="-122"/>
              </a:rPr>
              <a:t>你就是传说中的神人</a:t>
            </a:r>
            <a:r>
              <a:rPr lang="zh-CN" altLang="en-US" sz="2400" b="1" dirty="0" smtClean="0">
                <a:latin typeface="幼圆" panose="02010509060101010101" pitchFamily="49" charset="-122"/>
                <a:ea typeface="幼圆" panose="02010509060101010101" pitchFamily="49" charset="-122"/>
              </a:rPr>
              <a:t>！</a:t>
            </a:r>
            <a:endParaRPr lang="en-US" altLang="zh-CN" sz="2400" b="1" dirty="0" smtClean="0">
              <a:latin typeface="幼圆" panose="02010509060101010101" pitchFamily="49" charset="-122"/>
              <a:ea typeface="幼圆" panose="02010509060101010101" pitchFamily="49" charset="-122"/>
            </a:endParaRPr>
          </a:p>
          <a:p>
            <a:pPr algn="ctr"/>
            <a:endParaRPr lang="zh-CN" altLang="en-US" sz="2000" dirty="0">
              <a:latin typeface="幼圆" panose="02010509060101010101" pitchFamily="49" charset="-122"/>
              <a:ea typeface="幼圆" panose="02010509060101010101" pitchFamily="49" charset="-122"/>
            </a:endParaRPr>
          </a:p>
          <a:p>
            <a:pPr algn="ctr"/>
            <a:r>
              <a:rPr lang="zh-CN" altLang="en-US" sz="2000" dirty="0" smtClean="0">
                <a:latin typeface="幼圆" panose="02010509060101010101" pitchFamily="49" charset="-122"/>
                <a:ea typeface="幼圆" panose="02010509060101010101" pitchFamily="49" charset="-122"/>
              </a:rPr>
              <a:t>孤独是你的写照</a:t>
            </a:r>
            <a:endParaRPr lang="en-US" altLang="zh-CN" sz="2000" dirty="0" smtClean="0">
              <a:latin typeface="幼圆" panose="02010509060101010101" pitchFamily="49" charset="-122"/>
              <a:ea typeface="幼圆" panose="02010509060101010101" pitchFamily="49" charset="-122"/>
            </a:endParaRPr>
          </a:p>
          <a:p>
            <a:pPr algn="ctr"/>
            <a:r>
              <a:rPr lang="zh-CN" altLang="en-US" sz="2000" dirty="0" smtClean="0">
                <a:latin typeface="幼圆" panose="02010509060101010101" pitchFamily="49" charset="-122"/>
                <a:ea typeface="幼圆" panose="02010509060101010101" pitchFamily="49" charset="-122"/>
              </a:rPr>
              <a:t>寂寞是你的背影</a:t>
            </a:r>
            <a:endParaRPr lang="en-US" altLang="zh-CN" sz="2000" dirty="0" smtClean="0">
              <a:latin typeface="幼圆" panose="02010509060101010101" pitchFamily="49" charset="-122"/>
              <a:ea typeface="幼圆" panose="02010509060101010101" pitchFamily="49" charset="-122"/>
            </a:endParaRPr>
          </a:p>
          <a:p>
            <a:pPr algn="ctr"/>
            <a:endParaRPr lang="en-US" altLang="zh-CN" sz="2000" dirty="0">
              <a:latin typeface="幼圆" panose="02010509060101010101" pitchFamily="49" charset="-122"/>
              <a:ea typeface="幼圆" panose="02010509060101010101" pitchFamily="49" charset="-122"/>
            </a:endParaRPr>
          </a:p>
          <a:p>
            <a:pPr algn="ctr"/>
            <a:r>
              <a:rPr lang="zh-CN" altLang="en-US" sz="2000" dirty="0" smtClean="0">
                <a:latin typeface="幼圆" panose="02010509060101010101" pitchFamily="49" charset="-122"/>
                <a:ea typeface="幼圆" panose="02010509060101010101" pitchFamily="49" charset="-122"/>
              </a:rPr>
              <a:t>高处不胜寒</a:t>
            </a:r>
            <a:r>
              <a:rPr lang="en-US" altLang="zh-CN" sz="2000" dirty="0" smtClean="0">
                <a:latin typeface="幼圆" panose="02010509060101010101" pitchFamily="49" charset="-122"/>
                <a:ea typeface="幼圆" panose="02010509060101010101" pitchFamily="49" charset="-122"/>
              </a:rPr>
              <a:t>!</a:t>
            </a:r>
          </a:p>
        </p:txBody>
      </p:sp>
      <p:sp>
        <p:nvSpPr>
          <p:cNvPr id="4" name="文本框 3"/>
          <p:cNvSpPr txBox="1"/>
          <p:nvPr/>
        </p:nvSpPr>
        <p:spPr>
          <a:xfrm>
            <a:off x="2439693" y="5474858"/>
            <a:ext cx="4154290" cy="523220"/>
          </a:xfrm>
          <a:prstGeom prst="rect">
            <a:avLst/>
          </a:prstGeom>
          <a:noFill/>
        </p:spPr>
        <p:txBody>
          <a:bodyPr wrap="square" rtlCol="0">
            <a:spAutoFit/>
          </a:bodyPr>
          <a:lstStyle/>
          <a:p>
            <a:r>
              <a:rPr lang="zh-CN" altLang="en-US" sz="2800" b="1" dirty="0" smtClean="0">
                <a:solidFill>
                  <a:schemeClr val="bg1"/>
                </a:solidFill>
              </a:rPr>
              <a:t>用得久并不代表用得好</a:t>
            </a:r>
            <a:r>
              <a:rPr lang="zh-CN" altLang="en-US" sz="2800" b="1" dirty="0">
                <a:solidFill>
                  <a:schemeClr val="bg1"/>
                </a:solidFill>
              </a:rPr>
              <a:t>！</a:t>
            </a:r>
          </a:p>
        </p:txBody>
      </p:sp>
    </p:spTree>
    <p:extLst>
      <p:ext uri="{BB962C8B-B14F-4D97-AF65-F5344CB8AC3E}">
        <p14:creationId xmlns:p14="http://schemas.microsoft.com/office/powerpoint/2010/main" val="3964554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文本框 1"/>
          <p:cNvSpPr txBox="1"/>
          <p:nvPr/>
        </p:nvSpPr>
        <p:spPr>
          <a:xfrm rot="19612096">
            <a:off x="3414714" y="918098"/>
            <a:ext cx="3657600" cy="2646878"/>
          </a:xfrm>
          <a:prstGeom prst="rect">
            <a:avLst/>
          </a:prstGeom>
          <a:noFill/>
        </p:spPr>
        <p:txBody>
          <a:bodyPr wrap="square" rtlCol="0">
            <a:spAutoFit/>
          </a:bodyPr>
          <a:lstStyle/>
          <a:p>
            <a:r>
              <a:rPr lang="zh-CN" altLang="en-US" sz="16600" dirty="0" smtClean="0">
                <a:solidFill>
                  <a:schemeClr val="bg1"/>
                </a:solidFill>
                <a:latin typeface="方正姚体" panose="02010601030101010101" pitchFamily="2" charset="-122"/>
                <a:ea typeface="方正姚体" panose="02010601030101010101" pitchFamily="2" charset="-122"/>
              </a:rPr>
              <a:t>越</a:t>
            </a:r>
            <a:endParaRPr lang="zh-CN" altLang="en-US" sz="16600" dirty="0">
              <a:solidFill>
                <a:schemeClr val="bg1"/>
              </a:solidFill>
              <a:latin typeface="方正姚体" panose="02010601030101010101" pitchFamily="2" charset="-122"/>
              <a:ea typeface="方正姚体" panose="02010601030101010101" pitchFamily="2" charset="-122"/>
            </a:endParaRPr>
          </a:p>
        </p:txBody>
      </p:sp>
      <p:sp>
        <p:nvSpPr>
          <p:cNvPr id="4" name="文本框 3"/>
          <p:cNvSpPr txBox="1"/>
          <p:nvPr/>
        </p:nvSpPr>
        <p:spPr>
          <a:xfrm rot="19612096">
            <a:off x="2002865" y="1568033"/>
            <a:ext cx="3657600" cy="1862048"/>
          </a:xfrm>
          <a:prstGeom prst="rect">
            <a:avLst/>
          </a:prstGeom>
          <a:noFill/>
        </p:spPr>
        <p:txBody>
          <a:bodyPr wrap="square" rtlCol="0">
            <a:spAutoFit/>
          </a:bodyPr>
          <a:lstStyle/>
          <a:p>
            <a:r>
              <a:rPr lang="zh-CN" altLang="en-US" sz="11500" dirty="0" smtClean="0">
                <a:solidFill>
                  <a:schemeClr val="bg1"/>
                </a:solidFill>
                <a:latin typeface="方正姚体" panose="02010601030101010101" pitchFamily="2" charset="-122"/>
                <a:ea typeface="方正姚体" panose="02010601030101010101" pitchFamily="2" charset="-122"/>
              </a:rPr>
              <a:t>卓</a:t>
            </a:r>
            <a:endParaRPr lang="zh-CN" altLang="en-US" sz="11500" dirty="0">
              <a:solidFill>
                <a:schemeClr val="bg1"/>
              </a:solidFill>
              <a:latin typeface="方正姚体" panose="02010601030101010101" pitchFamily="2" charset="-122"/>
              <a:ea typeface="方正姚体" panose="02010601030101010101" pitchFamily="2" charset="-122"/>
            </a:endParaRPr>
          </a:p>
        </p:txBody>
      </p:sp>
      <p:cxnSp>
        <p:nvCxnSpPr>
          <p:cNvPr id="6" name="直接连接符 5"/>
          <p:cNvCxnSpPr/>
          <p:nvPr/>
        </p:nvCxnSpPr>
        <p:spPr>
          <a:xfrm flipV="1">
            <a:off x="4497953" y="-132524"/>
            <a:ext cx="3874906" cy="237406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2900" y="2798702"/>
            <a:ext cx="4596652" cy="2816258"/>
          </a:xfrm>
          <a:prstGeom prst="line">
            <a:avLst/>
          </a:prstGeom>
          <a:ln w="984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rot="19573388">
            <a:off x="1503107" y="4123304"/>
            <a:ext cx="3729037" cy="523220"/>
          </a:xfrm>
          <a:prstGeom prst="rect">
            <a:avLst/>
          </a:prstGeom>
          <a:noFill/>
        </p:spPr>
        <p:txBody>
          <a:bodyPr wrap="square" rtlCol="0">
            <a:spAutoFit/>
          </a:bodyPr>
          <a:lstStyle/>
          <a:p>
            <a:r>
              <a:rPr lang="zh-CN" altLang="en-US" sz="2800" dirty="0" smtClean="0">
                <a:solidFill>
                  <a:schemeClr val="bg1">
                    <a:lumMod val="65000"/>
                  </a:schemeClr>
                </a:solidFill>
              </a:rPr>
              <a:t>源于 逆境中的坚持</a:t>
            </a:r>
            <a:endParaRPr lang="zh-CN" altLang="en-US" sz="2800" dirty="0">
              <a:solidFill>
                <a:schemeClr val="bg1">
                  <a:lumMod val="65000"/>
                </a:schemeClr>
              </a:solidFill>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727097">
            <a:off x="5700750" y="1244808"/>
            <a:ext cx="2764465" cy="1661700"/>
          </a:xfrm>
          <a:prstGeom prst="rect">
            <a:avLst/>
          </a:prstGeom>
        </p:spPr>
      </p:pic>
      <p:sp>
        <p:nvSpPr>
          <p:cNvPr id="17" name="矩形 16"/>
          <p:cNvSpPr/>
          <p:nvPr/>
        </p:nvSpPr>
        <p:spPr>
          <a:xfrm>
            <a:off x="0" y="5913590"/>
            <a:ext cx="9386888" cy="557212"/>
          </a:xfrm>
          <a:prstGeom prst="rect">
            <a:avLst/>
          </a:prstGeom>
          <a:solidFill>
            <a:schemeClr val="accent3">
              <a:alpha val="49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smtClean="0"/>
              <a:t>延展性的使用</a:t>
            </a:r>
            <a:endParaRPr lang="zh-CN" altLang="en-US" sz="2400" dirty="0"/>
          </a:p>
        </p:txBody>
      </p:sp>
    </p:spTree>
    <p:extLst>
      <p:ext uri="{BB962C8B-B14F-4D97-AF65-F5344CB8AC3E}">
        <p14:creationId xmlns:p14="http://schemas.microsoft.com/office/powerpoint/2010/main" val="1059628706"/>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899" y="998113"/>
            <a:ext cx="5253089" cy="2955702"/>
          </a:xfrm>
          <a:prstGeom prst="rect">
            <a:avLst/>
          </a:prstGeom>
        </p:spPr>
      </p:pic>
      <p:sp>
        <p:nvSpPr>
          <p:cNvPr id="5" name="矩形 4"/>
          <p:cNvSpPr/>
          <p:nvPr/>
        </p:nvSpPr>
        <p:spPr>
          <a:xfrm>
            <a:off x="0" y="5913590"/>
            <a:ext cx="9386888" cy="557212"/>
          </a:xfrm>
          <a:prstGeom prst="rect">
            <a:avLst/>
          </a:prstGeom>
          <a:solidFill>
            <a:schemeClr val="bg2">
              <a:lumMod val="10000"/>
              <a:alpha val="80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smtClean="0"/>
              <a:t>装饰性的使用</a:t>
            </a:r>
            <a:endParaRPr lang="zh-CN" altLang="en-US" sz="2400" dirty="0"/>
          </a:p>
        </p:txBody>
      </p:sp>
    </p:spTree>
    <p:extLst>
      <p:ext uri="{BB962C8B-B14F-4D97-AF65-F5344CB8AC3E}">
        <p14:creationId xmlns:p14="http://schemas.microsoft.com/office/powerpoint/2010/main" val="243918209"/>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693" y="0"/>
            <a:ext cx="4714875" cy="5715000"/>
          </a:xfrm>
          <a:prstGeom prst="rect">
            <a:avLst/>
          </a:prstGeom>
        </p:spPr>
      </p:pic>
      <p:sp>
        <p:nvSpPr>
          <p:cNvPr id="4" name="文本框 3"/>
          <p:cNvSpPr txBox="1"/>
          <p:nvPr/>
        </p:nvSpPr>
        <p:spPr>
          <a:xfrm>
            <a:off x="5522117" y="3957638"/>
            <a:ext cx="3421857" cy="1354217"/>
          </a:xfrm>
          <a:prstGeom prst="rect">
            <a:avLst/>
          </a:prstGeom>
          <a:noFill/>
        </p:spPr>
        <p:txBody>
          <a:bodyPr wrap="square" rtlCol="0">
            <a:spAutoFit/>
          </a:bodyPr>
          <a:lstStyle/>
          <a:p>
            <a:r>
              <a:rPr lang="zh-CN" altLang="en-US" dirty="0" smtClean="0"/>
              <a:t>只需要</a:t>
            </a:r>
            <a:r>
              <a:rPr lang="zh-CN" altLang="en-US" sz="3600" dirty="0" smtClean="0">
                <a:solidFill>
                  <a:schemeClr val="accent1">
                    <a:lumMod val="50000"/>
                  </a:schemeClr>
                </a:solidFill>
              </a:rPr>
              <a:t>“右击”</a:t>
            </a:r>
            <a:endParaRPr lang="en-US" altLang="zh-CN" sz="3600" dirty="0" smtClean="0">
              <a:solidFill>
                <a:schemeClr val="accent1">
                  <a:lumMod val="50000"/>
                </a:schemeClr>
              </a:solidFill>
            </a:endParaRPr>
          </a:p>
          <a:p>
            <a:endParaRPr lang="en-US" altLang="zh-CN" dirty="0" smtClean="0"/>
          </a:p>
          <a:p>
            <a:r>
              <a:rPr lang="zh-CN" altLang="en-US" dirty="0" smtClean="0"/>
              <a:t>选择</a:t>
            </a:r>
            <a:r>
              <a:rPr lang="zh-CN" altLang="en-US" sz="2800" dirty="0" smtClean="0">
                <a:solidFill>
                  <a:schemeClr val="accent1">
                    <a:lumMod val="50000"/>
                  </a:schemeClr>
                </a:solidFill>
              </a:rPr>
              <a:t>“编辑顶点”</a:t>
            </a:r>
            <a:r>
              <a:rPr lang="zh-CN" altLang="en-US" dirty="0" smtClean="0"/>
              <a:t>即可</a:t>
            </a:r>
            <a:endParaRPr lang="zh-CN" altLang="en-US" dirty="0"/>
          </a:p>
        </p:txBody>
      </p:sp>
      <p:sp>
        <p:nvSpPr>
          <p:cNvPr id="5" name="矩形 4"/>
          <p:cNvSpPr/>
          <p:nvPr/>
        </p:nvSpPr>
        <p:spPr>
          <a:xfrm>
            <a:off x="0" y="5913590"/>
            <a:ext cx="9386888" cy="557212"/>
          </a:xfrm>
          <a:prstGeom prst="rect">
            <a:avLst/>
          </a:prstGeom>
          <a:solidFill>
            <a:schemeClr val="bg2">
              <a:lumMod val="10000"/>
              <a:alpha val="80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smtClean="0"/>
              <a:t>其他无限可能性</a:t>
            </a:r>
            <a:endParaRPr lang="zh-CN" altLang="en-US" sz="2400" dirty="0"/>
          </a:p>
        </p:txBody>
      </p:sp>
    </p:spTree>
    <p:extLst>
      <p:ext uri="{BB962C8B-B14F-4D97-AF65-F5344CB8AC3E}">
        <p14:creationId xmlns:p14="http://schemas.microsoft.com/office/powerpoint/2010/main" val="1621531925"/>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图片</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PICTURES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17985" y="2741226"/>
            <a:ext cx="5423337" cy="523220"/>
          </a:xfrm>
          <a:prstGeom prst="rect">
            <a:avLst/>
          </a:prstGeom>
          <a:noFill/>
        </p:spPr>
        <p:txBody>
          <a:bodyPr wrap="square" rtlCol="0">
            <a:spAutoFit/>
          </a:bodyPr>
          <a:lstStyle/>
          <a:p>
            <a:r>
              <a:rPr lang="zh-CN" altLang="en-US" sz="2800" dirty="0" smtClean="0"/>
              <a:t>你还在百度图片上苦苦寻觅么？</a:t>
            </a:r>
            <a:endParaRPr lang="zh-CN" altLang="en-US" sz="2800" dirty="0"/>
          </a:p>
        </p:txBody>
      </p:sp>
      <p:sp>
        <p:nvSpPr>
          <p:cNvPr id="12" name="文本框 11"/>
          <p:cNvSpPr txBox="1"/>
          <p:nvPr/>
        </p:nvSpPr>
        <p:spPr>
          <a:xfrm>
            <a:off x="2685393" y="3289011"/>
            <a:ext cx="4088523" cy="523220"/>
          </a:xfrm>
          <a:prstGeom prst="rect">
            <a:avLst/>
          </a:prstGeom>
          <a:noFill/>
        </p:spPr>
        <p:txBody>
          <a:bodyPr wrap="square" rtlCol="0">
            <a:spAutoFit/>
          </a:bodyPr>
          <a:lstStyle/>
          <a:p>
            <a:r>
              <a:rPr lang="zh-CN" altLang="en-US" sz="2800" dirty="0" smtClean="0"/>
              <a:t>请到专业的找图网站！</a:t>
            </a:r>
            <a:endParaRPr lang="zh-CN" altLang="en-US" sz="2800" dirty="0"/>
          </a:p>
        </p:txBody>
      </p:sp>
      <p:sp>
        <p:nvSpPr>
          <p:cNvPr id="6" name="文本框 5"/>
          <p:cNvSpPr txBox="1"/>
          <p:nvPr/>
        </p:nvSpPr>
        <p:spPr>
          <a:xfrm>
            <a:off x="2822483" y="4066209"/>
            <a:ext cx="3058510" cy="2308324"/>
          </a:xfrm>
          <a:prstGeom prst="rect">
            <a:avLst/>
          </a:prstGeom>
          <a:noFill/>
        </p:spPr>
        <p:txBody>
          <a:bodyPr wrap="square" rtlCol="0">
            <a:spAutoFit/>
          </a:bodyPr>
          <a:lstStyle/>
          <a:p>
            <a:pPr algn="ctr"/>
            <a:r>
              <a:rPr lang="zh-CN" altLang="en-US" sz="2400" dirty="0"/>
              <a:t>站酷</a:t>
            </a:r>
            <a:r>
              <a:rPr lang="zh-CN" altLang="en-US" sz="2400" dirty="0" smtClean="0"/>
              <a:t>网</a:t>
            </a:r>
            <a:endParaRPr lang="en-US" altLang="zh-CN" sz="2400" dirty="0" smtClean="0"/>
          </a:p>
          <a:p>
            <a:pPr algn="ctr"/>
            <a:r>
              <a:rPr lang="zh-CN" altLang="en-US" sz="2400" dirty="0"/>
              <a:t>昵图网</a:t>
            </a:r>
          </a:p>
          <a:p>
            <a:pPr algn="ctr"/>
            <a:r>
              <a:rPr lang="zh-CN" altLang="en-US" sz="2400" dirty="0"/>
              <a:t>素材中国</a:t>
            </a:r>
          </a:p>
          <a:p>
            <a:pPr algn="ctr"/>
            <a:r>
              <a:rPr lang="zh-CN" altLang="en-US" sz="2400" dirty="0"/>
              <a:t>素材天下</a:t>
            </a:r>
          </a:p>
          <a:p>
            <a:pPr algn="ctr"/>
            <a:r>
              <a:rPr lang="zh-CN" altLang="en-US" sz="2400" dirty="0"/>
              <a:t>数字</a:t>
            </a:r>
            <a:r>
              <a:rPr lang="zh-CN" altLang="en-US" sz="2400" dirty="0" smtClean="0"/>
              <a:t>驿站</a:t>
            </a:r>
            <a:endParaRPr lang="en-US" altLang="zh-CN" sz="2400" dirty="0" smtClean="0"/>
          </a:p>
          <a:p>
            <a:pPr algn="ctr"/>
            <a:r>
              <a:rPr lang="en-US" altLang="zh-CN" sz="2400" dirty="0"/>
              <a:t>……</a:t>
            </a:r>
            <a:endParaRPr lang="zh-CN" altLang="en-US" sz="2400" dirty="0"/>
          </a:p>
        </p:txBody>
      </p:sp>
      <p:sp>
        <p:nvSpPr>
          <p:cNvPr id="8" name="文本框 7"/>
          <p:cNvSpPr txBox="1"/>
          <p:nvPr/>
        </p:nvSpPr>
        <p:spPr>
          <a:xfrm>
            <a:off x="1588120" y="1817689"/>
            <a:ext cx="3771900" cy="523220"/>
          </a:xfrm>
          <a:prstGeom prst="rect">
            <a:avLst/>
          </a:prstGeom>
          <a:noFill/>
        </p:spPr>
        <p:txBody>
          <a:bodyPr wrap="square" rtlCol="0">
            <a:spAutoFit/>
          </a:bodyPr>
          <a:lstStyle/>
          <a:p>
            <a:r>
              <a:rPr lang="zh-CN" altLang="en-US" sz="2800" b="1" dirty="0" smtClean="0">
                <a:solidFill>
                  <a:schemeClr val="bg2">
                    <a:lumMod val="10000"/>
                  </a:schemeClr>
                </a:solidFill>
                <a:latin typeface="幼圆" panose="02010509060101010101" pitchFamily="49" charset="-122"/>
                <a:ea typeface="幼圆" panose="02010509060101010101" pitchFamily="49" charset="-122"/>
              </a:rPr>
              <a:t>一问：图片怎么找？</a:t>
            </a:r>
            <a:endParaRPr lang="zh-CN" altLang="en-US" sz="2800" b="1" dirty="0">
              <a:solidFill>
                <a:schemeClr val="bg2">
                  <a:lumMod val="10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339083993"/>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图片</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PICTURES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812440" y="1861514"/>
            <a:ext cx="2416535" cy="3718716"/>
          </a:xfrm>
          <a:prstGeom prst="rect">
            <a:avLst/>
          </a:prstGeom>
          <a:blipFill>
            <a:blip r:embed="rId2"/>
            <a:stretch>
              <a:fillRect l="-61000" t="-32000" r="-73000" b="-4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415213" y="1861514"/>
            <a:ext cx="2416535" cy="3718716"/>
          </a:xfrm>
          <a:prstGeom prst="rect">
            <a:avLst/>
          </a:prstGeom>
          <a:blipFill dpi="0" rotWithShape="1">
            <a:blip r:embed="rId3"/>
            <a:srcRect/>
            <a:stretch>
              <a:fillRect l="-23000" t="-17000" r="-56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017986" y="1861514"/>
            <a:ext cx="2416535" cy="3718716"/>
          </a:xfrm>
          <a:prstGeom prst="rect">
            <a:avLst/>
          </a:prstGeom>
          <a:blipFill dpi="0" rotWithShape="1">
            <a:blip r:embed="rId4"/>
            <a:srcRect/>
            <a:stretch>
              <a:fillRect l="-22000" t="-4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041894"/>
            <a:ext cx="9144001" cy="587505"/>
          </a:xfrm>
          <a:prstGeom prst="rect">
            <a:avLst/>
          </a:prstGeom>
          <a:solidFill>
            <a:schemeClr val="dk1">
              <a:alpha val="79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1" name="文本框 10"/>
          <p:cNvSpPr txBox="1"/>
          <p:nvPr/>
        </p:nvSpPr>
        <p:spPr>
          <a:xfrm>
            <a:off x="2020707" y="6081917"/>
            <a:ext cx="6126615" cy="461665"/>
          </a:xfrm>
          <a:prstGeom prst="rect">
            <a:avLst/>
          </a:prstGeom>
          <a:noFill/>
        </p:spPr>
        <p:txBody>
          <a:bodyPr wrap="square" rtlCol="0">
            <a:spAutoFit/>
          </a:bodyPr>
          <a:lstStyle/>
          <a:p>
            <a:r>
              <a:rPr lang="zh-CN" altLang="en-US" sz="2400" dirty="0" smtClean="0">
                <a:solidFill>
                  <a:schemeClr val="bg1"/>
                </a:solidFill>
                <a:latin typeface="幼圆" panose="02010509060101010101" pitchFamily="49" charset="-122"/>
                <a:ea typeface="幼圆" panose="02010509060101010101" pitchFamily="49" charset="-122"/>
              </a:rPr>
              <a:t>珍爱智商，请告别非主流、渣像素、水印</a:t>
            </a:r>
            <a:endParaRPr lang="zh-CN" altLang="en-US" sz="2400" dirty="0">
              <a:solidFill>
                <a:schemeClr val="bg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829949926"/>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47741" y="2356834"/>
            <a:ext cx="6181859" cy="646331"/>
          </a:xfrm>
          <a:prstGeom prst="rect">
            <a:avLst/>
          </a:prstGeom>
          <a:noFill/>
        </p:spPr>
        <p:txBody>
          <a:bodyPr wrap="square" rtlCol="0">
            <a:spAutoFit/>
          </a:bodyPr>
          <a:lstStyle/>
          <a:p>
            <a:r>
              <a:rPr lang="zh-CN" altLang="en-US" sz="3600" b="1" dirty="0" smtClean="0"/>
              <a:t>德国人与中国人的区别？</a:t>
            </a:r>
            <a:endParaRPr lang="zh-CN" altLang="en-US" sz="3600" b="1" dirty="0"/>
          </a:p>
        </p:txBody>
      </p:sp>
    </p:spTree>
    <p:extLst>
      <p:ext uri="{BB962C8B-B14F-4D97-AF65-F5344CB8AC3E}">
        <p14:creationId xmlns:p14="http://schemas.microsoft.com/office/powerpoint/2010/main" val="1817885912"/>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 y="1169987"/>
            <a:ext cx="8763000" cy="4546600"/>
          </a:xfrm>
          <a:prstGeom prst="rect">
            <a:avLst/>
          </a:prstGeom>
        </p:spPr>
      </p:pic>
      <p:sp>
        <p:nvSpPr>
          <p:cNvPr id="3" name="文本框 2"/>
          <p:cNvSpPr txBox="1"/>
          <p:nvPr/>
        </p:nvSpPr>
        <p:spPr>
          <a:xfrm>
            <a:off x="4157662" y="6029325"/>
            <a:ext cx="1571625" cy="461665"/>
          </a:xfrm>
          <a:prstGeom prst="rect">
            <a:avLst/>
          </a:prstGeom>
          <a:noFill/>
        </p:spPr>
        <p:txBody>
          <a:bodyPr wrap="square" rtlCol="0">
            <a:spAutoFit/>
          </a:bodyPr>
          <a:lstStyle/>
          <a:p>
            <a:r>
              <a:rPr lang="zh-CN" altLang="en-US" sz="2400" b="1" dirty="0" smtClean="0"/>
              <a:t>时间观念</a:t>
            </a:r>
            <a:endParaRPr lang="zh-CN" altLang="en-US" sz="2400" b="1" dirty="0"/>
          </a:p>
        </p:txBody>
      </p:sp>
      <p:sp>
        <p:nvSpPr>
          <p:cNvPr id="4" name="文本框 3"/>
          <p:cNvSpPr txBox="1"/>
          <p:nvPr/>
        </p:nvSpPr>
        <p:spPr>
          <a:xfrm>
            <a:off x="161925" y="459620"/>
            <a:ext cx="5700712" cy="369332"/>
          </a:xfrm>
          <a:prstGeom prst="rect">
            <a:avLst/>
          </a:prstGeom>
          <a:noFill/>
        </p:spPr>
        <p:txBody>
          <a:bodyPr wrap="square" rtlCol="0">
            <a:spAutoFit/>
          </a:bodyPr>
          <a:lstStyle/>
          <a:p>
            <a:r>
              <a:rPr lang="zh-CN" altLang="en-US" dirty="0" smtClean="0"/>
              <a:t>图解德国人与中国人的区别</a:t>
            </a:r>
            <a:r>
              <a:rPr lang="en-US" altLang="zh-CN" dirty="0" smtClean="0"/>
              <a:t>1</a:t>
            </a:r>
            <a:endParaRPr lang="zh-CN" altLang="en-US" dirty="0"/>
          </a:p>
        </p:txBody>
      </p:sp>
    </p:spTree>
    <p:extLst>
      <p:ext uri="{BB962C8B-B14F-4D97-AF65-F5344CB8AC3E}">
        <p14:creationId xmlns:p14="http://schemas.microsoft.com/office/powerpoint/2010/main" val="869450232"/>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1925" y="459620"/>
            <a:ext cx="5700712" cy="369332"/>
          </a:xfrm>
          <a:prstGeom prst="rect">
            <a:avLst/>
          </a:prstGeom>
          <a:noFill/>
        </p:spPr>
        <p:txBody>
          <a:bodyPr wrap="square" rtlCol="0">
            <a:spAutoFit/>
          </a:bodyPr>
          <a:lstStyle/>
          <a:p>
            <a:r>
              <a:rPr lang="zh-CN" altLang="en-US" dirty="0" smtClean="0"/>
              <a:t>图解德国人与中国人的区别</a:t>
            </a:r>
            <a:r>
              <a:rPr lang="en-US" altLang="zh-CN" dirty="0" smtClean="0"/>
              <a:t>2</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67" y="1185862"/>
            <a:ext cx="8589534" cy="4400549"/>
          </a:xfrm>
          <a:prstGeom prst="rect">
            <a:avLst/>
          </a:prstGeom>
        </p:spPr>
      </p:pic>
      <p:sp>
        <p:nvSpPr>
          <p:cNvPr id="4" name="文本框 3"/>
          <p:cNvSpPr txBox="1"/>
          <p:nvPr/>
        </p:nvSpPr>
        <p:spPr>
          <a:xfrm>
            <a:off x="3614118" y="5898226"/>
            <a:ext cx="1914526" cy="461665"/>
          </a:xfrm>
          <a:prstGeom prst="rect">
            <a:avLst/>
          </a:prstGeom>
          <a:noFill/>
        </p:spPr>
        <p:txBody>
          <a:bodyPr wrap="square" rtlCol="0">
            <a:spAutoFit/>
          </a:bodyPr>
          <a:lstStyle/>
          <a:p>
            <a:r>
              <a:rPr lang="zh-CN" altLang="en-US" sz="2400" b="1" dirty="0" smtClean="0"/>
              <a:t>领导的地位</a:t>
            </a:r>
            <a:endParaRPr lang="zh-CN" altLang="en-US" sz="2400" b="1" dirty="0"/>
          </a:p>
        </p:txBody>
      </p:sp>
    </p:spTree>
    <p:extLst>
      <p:ext uri="{BB962C8B-B14F-4D97-AF65-F5344CB8AC3E}">
        <p14:creationId xmlns:p14="http://schemas.microsoft.com/office/powerpoint/2010/main" val="3950498442"/>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1925" y="459620"/>
            <a:ext cx="5700712" cy="369332"/>
          </a:xfrm>
          <a:prstGeom prst="rect">
            <a:avLst/>
          </a:prstGeom>
          <a:noFill/>
        </p:spPr>
        <p:txBody>
          <a:bodyPr wrap="square" rtlCol="0">
            <a:spAutoFit/>
          </a:bodyPr>
          <a:lstStyle/>
          <a:p>
            <a:r>
              <a:rPr lang="zh-CN" altLang="en-US" dirty="0" smtClean="0"/>
              <a:t>图解德国人与中国人的区别</a:t>
            </a:r>
            <a:r>
              <a:rPr lang="en-US" altLang="zh-CN" dirty="0" smtClean="0"/>
              <a:t>3</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36" y="1343025"/>
            <a:ext cx="8391525" cy="4331989"/>
          </a:xfrm>
          <a:prstGeom prst="rect">
            <a:avLst/>
          </a:prstGeom>
        </p:spPr>
      </p:pic>
      <p:sp>
        <p:nvSpPr>
          <p:cNvPr id="4" name="文本框 3"/>
          <p:cNvSpPr txBox="1"/>
          <p:nvPr/>
        </p:nvSpPr>
        <p:spPr>
          <a:xfrm>
            <a:off x="3785568" y="5958254"/>
            <a:ext cx="1914526" cy="461665"/>
          </a:xfrm>
          <a:prstGeom prst="rect">
            <a:avLst/>
          </a:prstGeom>
          <a:noFill/>
        </p:spPr>
        <p:txBody>
          <a:bodyPr wrap="square" rtlCol="0">
            <a:spAutoFit/>
          </a:bodyPr>
          <a:lstStyle/>
          <a:p>
            <a:r>
              <a:rPr lang="zh-CN" altLang="en-US" sz="2400" b="1" dirty="0" smtClean="0"/>
              <a:t>周末街景</a:t>
            </a:r>
            <a:endParaRPr lang="zh-CN" altLang="en-US" sz="2400" b="1" dirty="0"/>
          </a:p>
        </p:txBody>
      </p:sp>
    </p:spTree>
    <p:extLst>
      <p:ext uri="{BB962C8B-B14F-4D97-AF65-F5344CB8AC3E}">
        <p14:creationId xmlns:p14="http://schemas.microsoft.com/office/powerpoint/2010/main" val="3993372323"/>
      </p:ext>
    </p:extLst>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2637806"/>
            <a:ext cx="9144000" cy="3191494"/>
          </a:xfrm>
          <a:prstGeom prst="rect">
            <a:avLst/>
          </a:prstGeom>
          <a:solidFill>
            <a:schemeClr val="bg2">
              <a:lumMod val="10000"/>
              <a:alpha val="91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图片</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PICTURES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88120" y="1718323"/>
            <a:ext cx="3771900" cy="523220"/>
          </a:xfrm>
          <a:prstGeom prst="rect">
            <a:avLst/>
          </a:prstGeom>
          <a:noFill/>
        </p:spPr>
        <p:txBody>
          <a:bodyPr wrap="square" rtlCol="0">
            <a:spAutoFit/>
          </a:bodyPr>
          <a:lstStyle/>
          <a:p>
            <a:r>
              <a:rPr lang="zh-CN" altLang="en-US" sz="2800" b="1" dirty="0" smtClean="0">
                <a:solidFill>
                  <a:schemeClr val="bg2">
                    <a:lumMod val="10000"/>
                  </a:schemeClr>
                </a:solidFill>
                <a:latin typeface="幼圆" panose="02010509060101010101" pitchFamily="49" charset="-122"/>
                <a:ea typeface="幼圆" panose="02010509060101010101" pitchFamily="49" charset="-122"/>
              </a:rPr>
              <a:t>一问：图片怎么找？</a:t>
            </a:r>
            <a:endParaRPr lang="zh-CN" altLang="en-US" sz="2800" b="1" dirty="0">
              <a:solidFill>
                <a:schemeClr val="bg2">
                  <a:lumMod val="10000"/>
                </a:schemeClr>
              </a:solidFill>
              <a:latin typeface="幼圆" panose="02010509060101010101" pitchFamily="49" charset="-122"/>
              <a:ea typeface="幼圆" panose="02010509060101010101" pitchFamily="49" charset="-122"/>
            </a:endParaRPr>
          </a:p>
        </p:txBody>
      </p:sp>
      <p:sp>
        <p:nvSpPr>
          <p:cNvPr id="7" name="文本框 6"/>
          <p:cNvSpPr txBox="1"/>
          <p:nvPr/>
        </p:nvSpPr>
        <p:spPr>
          <a:xfrm>
            <a:off x="2941524" y="3217890"/>
            <a:ext cx="3521592" cy="120032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b="1" dirty="0" smtClean="0">
                <a:solidFill>
                  <a:schemeClr val="bg1"/>
                </a:solidFill>
                <a:latin typeface="+mj-ea"/>
                <a:ea typeface="+mj-ea"/>
              </a:rPr>
              <a:t>具有视觉冲击力</a:t>
            </a:r>
            <a:endParaRPr lang="en-US" altLang="zh-CN" sz="2400" b="1" dirty="0" smtClean="0">
              <a:solidFill>
                <a:schemeClr val="bg1"/>
              </a:solidFill>
              <a:latin typeface="+mj-ea"/>
              <a:ea typeface="+mj-ea"/>
            </a:endParaRPr>
          </a:p>
          <a:p>
            <a:pPr marL="342900" indent="-342900">
              <a:buFont typeface="Wingdings" panose="05000000000000000000" pitchFamily="2" charset="2"/>
              <a:buChar char="l"/>
            </a:pPr>
            <a:endParaRPr lang="en-US" altLang="zh-CN" sz="2400" b="1" dirty="0">
              <a:solidFill>
                <a:schemeClr val="bg1"/>
              </a:solidFill>
              <a:latin typeface="+mj-ea"/>
              <a:ea typeface="+mj-ea"/>
            </a:endParaRPr>
          </a:p>
          <a:p>
            <a:pPr marL="342900" indent="-342900">
              <a:buFont typeface="Wingdings" panose="05000000000000000000" pitchFamily="2" charset="2"/>
              <a:buChar char="l"/>
            </a:pPr>
            <a:r>
              <a:rPr lang="zh-CN" altLang="en-US" sz="2400" b="1" dirty="0" smtClean="0">
                <a:solidFill>
                  <a:schemeClr val="bg1"/>
                </a:solidFill>
                <a:latin typeface="+mj-ea"/>
                <a:ea typeface="+mj-ea"/>
              </a:rPr>
              <a:t>具有含义的图片</a:t>
            </a:r>
            <a:endParaRPr lang="en-US" altLang="zh-CN" sz="2400" b="1" dirty="0" smtClean="0">
              <a:solidFill>
                <a:schemeClr val="bg1"/>
              </a:solidFill>
              <a:latin typeface="+mj-ea"/>
              <a:ea typeface="+mj-ea"/>
            </a:endParaRPr>
          </a:p>
        </p:txBody>
      </p:sp>
      <p:sp>
        <p:nvSpPr>
          <p:cNvPr id="9" name="文本框 8"/>
          <p:cNvSpPr txBox="1"/>
          <p:nvPr/>
        </p:nvSpPr>
        <p:spPr>
          <a:xfrm>
            <a:off x="1701945" y="4765949"/>
            <a:ext cx="6000750" cy="830997"/>
          </a:xfrm>
          <a:prstGeom prst="rect">
            <a:avLst/>
          </a:prstGeom>
          <a:noFill/>
        </p:spPr>
        <p:txBody>
          <a:bodyPr wrap="square" rtlCol="0">
            <a:spAutoFit/>
          </a:bodyPr>
          <a:lstStyle/>
          <a:p>
            <a:r>
              <a:rPr lang="en-US" altLang="zh-CN" sz="2400" b="1" dirty="0" smtClean="0">
                <a:solidFill>
                  <a:schemeClr val="bg1"/>
                </a:solidFill>
                <a:latin typeface="幼圆" panose="02010509060101010101" pitchFamily="49" charset="-122"/>
                <a:ea typeface="幼圆" panose="02010509060101010101" pitchFamily="49" charset="-122"/>
              </a:rPr>
              <a:t>——</a:t>
            </a:r>
            <a:r>
              <a:rPr lang="zh-CN" altLang="en-US" sz="2400" b="1" dirty="0" smtClean="0">
                <a:solidFill>
                  <a:schemeClr val="bg1"/>
                </a:solidFill>
                <a:latin typeface="幼圆" panose="02010509060101010101" pitchFamily="49" charset="-122"/>
                <a:ea typeface="幼圆" panose="02010509060101010101" pitchFamily="49" charset="-122"/>
              </a:rPr>
              <a:t>好图胜千言，</a:t>
            </a:r>
            <a:r>
              <a:rPr lang="zh-CN" altLang="en-US" sz="2400" b="1" dirty="0" smtClean="0">
                <a:solidFill>
                  <a:srgbClr val="FFC000"/>
                </a:solidFill>
                <a:latin typeface="幼圆" panose="02010509060101010101" pitchFamily="49" charset="-122"/>
                <a:ea typeface="幼圆" panose="02010509060101010101" pitchFamily="49" charset="-122"/>
              </a:rPr>
              <a:t>一张图等于</a:t>
            </a:r>
            <a:r>
              <a:rPr lang="en-US" altLang="zh-CN" sz="2400" b="1" dirty="0" smtClean="0">
                <a:solidFill>
                  <a:srgbClr val="FFC000"/>
                </a:solidFill>
                <a:latin typeface="幼圆" panose="02010509060101010101" pitchFamily="49" charset="-122"/>
                <a:ea typeface="幼圆" panose="02010509060101010101" pitchFamily="49" charset="-122"/>
              </a:rPr>
              <a:t>1000</a:t>
            </a:r>
            <a:r>
              <a:rPr lang="zh-CN" altLang="en-US" sz="2400" b="1" dirty="0" smtClean="0">
                <a:solidFill>
                  <a:srgbClr val="FFC000"/>
                </a:solidFill>
                <a:latin typeface="幼圆" panose="02010509060101010101" pitchFamily="49" charset="-122"/>
                <a:ea typeface="幼圆" panose="02010509060101010101" pitchFamily="49" charset="-122"/>
              </a:rPr>
              <a:t>句话</a:t>
            </a:r>
            <a:endParaRPr lang="en-US" altLang="zh-CN" sz="2400" b="1" dirty="0" smtClean="0">
              <a:solidFill>
                <a:srgbClr val="FFC000"/>
              </a:solidFill>
              <a:latin typeface="幼圆" panose="02010509060101010101" pitchFamily="49" charset="-122"/>
              <a:ea typeface="幼圆" panose="02010509060101010101" pitchFamily="49" charset="-122"/>
            </a:endParaRPr>
          </a:p>
          <a:p>
            <a:endParaRPr lang="en-US" altLang="zh-CN" sz="2400" b="1" dirty="0" smtClean="0">
              <a:solidFill>
                <a:schemeClr val="bg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856445667"/>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92745" y="1697865"/>
            <a:ext cx="1764406" cy="1764406"/>
          </a:xfrm>
          <a:prstGeom prst="ellipse">
            <a:avLst/>
          </a:prstGeom>
          <a:blipFill dpi="0" rotWithShape="1">
            <a:blip r:embed="rId2"/>
            <a:srcRect/>
            <a:stretch>
              <a:fillRect l="-28000"/>
            </a:stretch>
          </a:blipFill>
          <a:ln w="57150">
            <a:solidFill>
              <a:srgbClr val="4F81B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747751" y="1697865"/>
            <a:ext cx="1764406" cy="1764406"/>
          </a:xfrm>
          <a:prstGeom prst="ellipse">
            <a:avLst/>
          </a:prstGeom>
          <a:blipFill dpi="0" rotWithShape="1">
            <a:blip r:embed="rId3"/>
            <a:srcRect/>
            <a:stretch>
              <a:fillRect l="-28000" r="-23000"/>
            </a:stretch>
          </a:blipFill>
          <a:ln w="57150">
            <a:solidFill>
              <a:srgbClr val="4F81B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02757" y="1697865"/>
            <a:ext cx="1764406" cy="1764406"/>
          </a:xfrm>
          <a:prstGeom prst="ellipse">
            <a:avLst/>
          </a:prstGeom>
          <a:blipFill dpi="0" rotWithShape="1">
            <a:blip r:embed="rId4"/>
            <a:srcRect/>
            <a:stretch>
              <a:fillRect l="-52000" t="6000" r="3000" b="-8000"/>
            </a:stretch>
          </a:blipFill>
          <a:ln w="57150">
            <a:solidFill>
              <a:srgbClr val="4F81B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05624" y="3734874"/>
            <a:ext cx="1751527" cy="566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办公室白领</a:t>
            </a:r>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3760630" y="3734874"/>
            <a:ext cx="1751527" cy="566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营销设计</a:t>
            </a:r>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6515636" y="3734874"/>
            <a:ext cx="1751527" cy="566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bg2">
                    <a:lumMod val="10000"/>
                  </a:schemeClr>
                </a:solidFill>
                <a:latin typeface="微软雅黑" panose="020B0503020204020204" pitchFamily="34" charset="-122"/>
                <a:ea typeface="微软雅黑" panose="020B0503020204020204" pitchFamily="34" charset="-122"/>
              </a:rPr>
              <a:t>教育讲授</a:t>
            </a:r>
            <a:endParaRPr lang="zh-CN" altLang="en-US" b="1" dirty="0">
              <a:solidFill>
                <a:schemeClr val="bg2">
                  <a:lumMod val="10000"/>
                </a:schemeClr>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205" y="565530"/>
            <a:ext cx="3000375" cy="4029075"/>
          </a:xfrm>
          <a:prstGeom prst="rect">
            <a:avLst/>
          </a:prstGeom>
        </p:spPr>
      </p:pic>
      <p:sp>
        <p:nvSpPr>
          <p:cNvPr id="17" name="文本框 16"/>
          <p:cNvSpPr txBox="1"/>
          <p:nvPr/>
        </p:nvSpPr>
        <p:spPr>
          <a:xfrm>
            <a:off x="2421227" y="5238545"/>
            <a:ext cx="5074277" cy="584775"/>
          </a:xfrm>
          <a:prstGeom prst="rect">
            <a:avLst/>
          </a:prstGeom>
          <a:noFill/>
        </p:spPr>
        <p:txBody>
          <a:bodyPr wrap="square" rtlCol="0">
            <a:spAutoFit/>
          </a:bodyPr>
          <a:lstStyle/>
          <a:p>
            <a:r>
              <a:rPr lang="zh-CN" altLang="en-US" sz="3200" b="1" spc="300" dirty="0" smtClean="0">
                <a:latin typeface="微软雅黑" panose="020B0503020204020204" pitchFamily="34" charset="-122"/>
                <a:ea typeface="微软雅黑" panose="020B0503020204020204" pitchFamily="34" charset="-122"/>
              </a:rPr>
              <a:t>这跟程序员有什么关系</a:t>
            </a:r>
            <a:r>
              <a:rPr lang="en-US" altLang="zh-CN" sz="3200" b="1" spc="300" dirty="0" smtClean="0">
                <a:latin typeface="微软雅黑" panose="020B0503020204020204" pitchFamily="34" charset="-122"/>
                <a:ea typeface="微软雅黑" panose="020B0503020204020204" pitchFamily="34" charset="-122"/>
              </a:rPr>
              <a:t>?</a:t>
            </a:r>
            <a:endParaRPr lang="zh-CN" altLang="en-US" sz="3200" b="1" spc="3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243883" y="4483820"/>
            <a:ext cx="1275007" cy="923330"/>
          </a:xfrm>
          <a:prstGeom prst="rect">
            <a:avLst/>
          </a:prstGeom>
          <a:noFill/>
        </p:spPr>
        <p:txBody>
          <a:bodyPr wrap="square" rtlCol="0">
            <a:spAutoFit/>
          </a:bodyPr>
          <a:lstStyle/>
          <a:p>
            <a:r>
              <a:rPr lang="zh-CN" altLang="en-US" dirty="0" smtClean="0"/>
              <a:t>工作汇报</a:t>
            </a:r>
            <a:endParaRPr lang="en-US" altLang="zh-CN" dirty="0" smtClean="0"/>
          </a:p>
          <a:p>
            <a:r>
              <a:rPr lang="zh-CN" altLang="en-US" dirty="0" smtClean="0"/>
              <a:t>报告陈述</a:t>
            </a:r>
            <a:endParaRPr lang="en-US" altLang="zh-CN" dirty="0" smtClean="0"/>
          </a:p>
          <a:p>
            <a:r>
              <a:rPr lang="zh-CN" altLang="en-US" dirty="0" smtClean="0"/>
              <a:t>项目展现</a:t>
            </a:r>
            <a:endParaRPr lang="zh-CN" altLang="en-US" dirty="0"/>
          </a:p>
        </p:txBody>
      </p:sp>
      <p:sp>
        <p:nvSpPr>
          <p:cNvPr id="18" name="文本框 17"/>
          <p:cNvSpPr txBox="1"/>
          <p:nvPr/>
        </p:nvSpPr>
        <p:spPr>
          <a:xfrm>
            <a:off x="4056845" y="4496699"/>
            <a:ext cx="1275007" cy="923330"/>
          </a:xfrm>
          <a:prstGeom prst="rect">
            <a:avLst/>
          </a:prstGeom>
          <a:noFill/>
        </p:spPr>
        <p:txBody>
          <a:bodyPr wrap="square" rtlCol="0">
            <a:spAutoFit/>
          </a:bodyPr>
          <a:lstStyle/>
          <a:p>
            <a:r>
              <a:rPr lang="zh-CN" altLang="en-US" dirty="0" smtClean="0"/>
              <a:t>产品展现</a:t>
            </a:r>
            <a:endParaRPr lang="en-US" altLang="zh-CN" dirty="0" smtClean="0"/>
          </a:p>
          <a:p>
            <a:r>
              <a:rPr lang="zh-CN" altLang="en-US" dirty="0" smtClean="0"/>
              <a:t>公司介绍</a:t>
            </a:r>
            <a:endParaRPr lang="en-US" altLang="zh-CN" dirty="0" smtClean="0"/>
          </a:p>
          <a:p>
            <a:r>
              <a:rPr lang="zh-CN" altLang="en-US" dirty="0" smtClean="0"/>
              <a:t>市场营销</a:t>
            </a:r>
            <a:endParaRPr lang="zh-CN" altLang="en-US" dirty="0"/>
          </a:p>
        </p:txBody>
      </p:sp>
      <p:sp>
        <p:nvSpPr>
          <p:cNvPr id="19" name="文本框 18"/>
          <p:cNvSpPr txBox="1"/>
          <p:nvPr/>
        </p:nvSpPr>
        <p:spPr>
          <a:xfrm>
            <a:off x="6837812" y="4483820"/>
            <a:ext cx="1275007" cy="923330"/>
          </a:xfrm>
          <a:prstGeom prst="rect">
            <a:avLst/>
          </a:prstGeom>
          <a:noFill/>
        </p:spPr>
        <p:txBody>
          <a:bodyPr wrap="square" rtlCol="0">
            <a:spAutoFit/>
          </a:bodyPr>
          <a:lstStyle/>
          <a:p>
            <a:r>
              <a:rPr lang="zh-CN" altLang="en-US" dirty="0" smtClean="0"/>
              <a:t>授课辅助</a:t>
            </a:r>
            <a:endParaRPr lang="en-US" altLang="zh-CN" dirty="0" smtClean="0"/>
          </a:p>
          <a:p>
            <a:r>
              <a:rPr lang="zh-CN" altLang="en-US" dirty="0" smtClean="0"/>
              <a:t>课题展示</a:t>
            </a:r>
            <a:endParaRPr lang="en-US" altLang="zh-CN" dirty="0" smtClean="0"/>
          </a:p>
          <a:p>
            <a:r>
              <a:rPr lang="zh-CN" altLang="en-US" dirty="0" smtClean="0"/>
              <a:t>小组展示</a:t>
            </a:r>
            <a:endParaRPr lang="en-US" altLang="zh-CN" dirty="0" smtClean="0"/>
          </a:p>
        </p:txBody>
      </p:sp>
      <p:sp>
        <p:nvSpPr>
          <p:cNvPr id="20" name="标题 1"/>
          <p:cNvSpPr txBox="1">
            <a:spLocks/>
          </p:cNvSpPr>
          <p:nvPr/>
        </p:nvSpPr>
        <p:spPr bwMode="auto">
          <a:xfrm>
            <a:off x="286453" y="-107058"/>
            <a:ext cx="35131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b="1" dirty="0">
                <a:solidFill>
                  <a:srgbClr val="A6A6A6"/>
                </a:solidFill>
                <a:latin typeface="微软雅黑" panose="020B0503020204020204" pitchFamily="34" charset="-122"/>
                <a:ea typeface="微软雅黑" panose="020B0503020204020204" pitchFamily="34" charset="-122"/>
              </a:rPr>
              <a:t>[</a:t>
            </a:r>
            <a:r>
              <a:rPr lang="en-US" altLang="zh-CN" b="1" dirty="0" smtClean="0">
                <a:solidFill>
                  <a:srgbClr val="A6A6A6"/>
                </a:solidFill>
                <a:latin typeface="微软雅黑" panose="020B0503020204020204" pitchFamily="34" charset="-122"/>
                <a:ea typeface="微软雅黑" panose="020B0503020204020204" pitchFamily="34" charset="-122"/>
              </a:rPr>
              <a:t>01]</a:t>
            </a:r>
            <a:endParaRPr lang="zh-CN" altLang="zh-CN" b="1" dirty="0">
              <a:solidFill>
                <a:srgbClr val="A6A6A6"/>
              </a:solidFill>
              <a:latin typeface="微软雅黑" panose="020B0503020204020204" pitchFamily="34" charset="-122"/>
              <a:ea typeface="微软雅黑" panose="020B0503020204020204" pitchFamily="34" charset="-122"/>
            </a:endParaRPr>
          </a:p>
        </p:txBody>
      </p:sp>
      <p:sp>
        <p:nvSpPr>
          <p:cNvPr id="21" name="矩形 24"/>
          <p:cNvSpPr>
            <a:spLocks noChangeArrowheads="1"/>
          </p:cNvSpPr>
          <p:nvPr/>
        </p:nvSpPr>
        <p:spPr bwMode="auto">
          <a:xfrm>
            <a:off x="1358910" y="238191"/>
            <a:ext cx="26276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为什么要做</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rPr>
              <a:t>PPT</a:t>
            </a: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8389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P spid="15" grpId="0"/>
      <p:bldP spid="17" grpId="0"/>
      <p:bldP spid="2" grpId="0"/>
      <p:bldP spid="18" grpId="0"/>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84825" y="3088956"/>
            <a:ext cx="3615749" cy="3769044"/>
          </a:xfrm>
          <a:prstGeom prst="rect">
            <a:avLst/>
          </a:prstGeom>
          <a:solidFill>
            <a:schemeClr val="bg2">
              <a:lumMod val="1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图片</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PICTURES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88118" y="1747579"/>
            <a:ext cx="3771900" cy="523220"/>
          </a:xfrm>
          <a:prstGeom prst="rect">
            <a:avLst/>
          </a:prstGeom>
          <a:noFill/>
        </p:spPr>
        <p:txBody>
          <a:bodyPr wrap="square" rtlCol="0">
            <a:spAutoFit/>
          </a:bodyPr>
          <a:lstStyle/>
          <a:p>
            <a:r>
              <a:rPr lang="zh-CN" altLang="en-US" sz="2800" b="1" dirty="0" smtClean="0">
                <a:solidFill>
                  <a:schemeClr val="bg2">
                    <a:lumMod val="10000"/>
                  </a:schemeClr>
                </a:solidFill>
                <a:latin typeface="幼圆" panose="02010509060101010101" pitchFamily="49" charset="-122"/>
                <a:ea typeface="幼圆" panose="02010509060101010101" pitchFamily="49" charset="-122"/>
              </a:rPr>
              <a:t>二问：图片怎么放？</a:t>
            </a:r>
            <a:endParaRPr lang="zh-CN" altLang="en-US" sz="2800" b="1" dirty="0">
              <a:solidFill>
                <a:schemeClr val="bg2">
                  <a:lumMod val="10000"/>
                </a:schemeClr>
              </a:solidFill>
              <a:latin typeface="幼圆" panose="02010509060101010101" pitchFamily="49" charset="-122"/>
              <a:ea typeface="幼圆" panose="02010509060101010101" pitchFamily="49" charset="-122"/>
            </a:endParaRPr>
          </a:p>
        </p:txBody>
      </p:sp>
      <p:sp>
        <p:nvSpPr>
          <p:cNvPr id="7" name="文本框 6"/>
          <p:cNvSpPr txBox="1"/>
          <p:nvPr/>
        </p:nvSpPr>
        <p:spPr>
          <a:xfrm>
            <a:off x="1588120" y="3485400"/>
            <a:ext cx="2357438" cy="369332"/>
          </a:xfrm>
          <a:prstGeom prst="rect">
            <a:avLst/>
          </a:prstGeom>
          <a:noFill/>
        </p:spPr>
        <p:txBody>
          <a:bodyPr wrap="square" rtlCol="0">
            <a:spAutoFit/>
          </a:bodyPr>
          <a:lstStyle/>
          <a:p>
            <a:r>
              <a:rPr lang="zh-CN" altLang="en-US" dirty="0" smtClean="0">
                <a:solidFill>
                  <a:schemeClr val="bg1"/>
                </a:solidFill>
              </a:rPr>
              <a:t>请走高大上的路线</a:t>
            </a:r>
            <a:endParaRPr lang="zh-CN" altLang="en-US" dirty="0">
              <a:solidFill>
                <a:schemeClr val="bg1"/>
              </a:solidFill>
            </a:endParaRPr>
          </a:p>
        </p:txBody>
      </p:sp>
      <p:sp>
        <p:nvSpPr>
          <p:cNvPr id="8" name="文本框 7"/>
          <p:cNvSpPr txBox="1"/>
          <p:nvPr/>
        </p:nvSpPr>
        <p:spPr>
          <a:xfrm>
            <a:off x="1588119" y="4366462"/>
            <a:ext cx="2740993" cy="677108"/>
          </a:xfrm>
          <a:prstGeom prst="rect">
            <a:avLst/>
          </a:prstGeom>
          <a:noFill/>
        </p:spPr>
        <p:txBody>
          <a:bodyPr wrap="square" rtlCol="0">
            <a:spAutoFit/>
          </a:bodyPr>
          <a:lstStyle/>
          <a:p>
            <a:r>
              <a:rPr lang="zh-CN" altLang="en-US" dirty="0" smtClean="0">
                <a:solidFill>
                  <a:schemeClr val="bg1"/>
                </a:solidFill>
              </a:rPr>
              <a:t>要么</a:t>
            </a:r>
            <a:endParaRPr lang="en-US" altLang="zh-CN" dirty="0" smtClean="0">
              <a:solidFill>
                <a:schemeClr val="bg1"/>
              </a:solidFill>
            </a:endParaRPr>
          </a:p>
          <a:p>
            <a:r>
              <a:rPr lang="zh-CN" altLang="en-US" sz="2000" b="1" dirty="0" smtClean="0">
                <a:solidFill>
                  <a:schemeClr val="bg1"/>
                </a:solidFill>
              </a:rPr>
              <a:t>多张集中统一</a:t>
            </a:r>
            <a:endParaRPr lang="zh-CN" altLang="en-US" sz="2000" b="1" dirty="0">
              <a:solidFill>
                <a:schemeClr val="bg1"/>
              </a:solidFill>
            </a:endParaRPr>
          </a:p>
        </p:txBody>
      </p:sp>
      <p:sp>
        <p:nvSpPr>
          <p:cNvPr id="9" name="文本框 8"/>
          <p:cNvSpPr txBox="1"/>
          <p:nvPr/>
        </p:nvSpPr>
        <p:spPr>
          <a:xfrm>
            <a:off x="1588118" y="5216746"/>
            <a:ext cx="2740993" cy="677108"/>
          </a:xfrm>
          <a:prstGeom prst="rect">
            <a:avLst/>
          </a:prstGeom>
          <a:noFill/>
        </p:spPr>
        <p:txBody>
          <a:bodyPr wrap="square" rtlCol="0">
            <a:spAutoFit/>
          </a:bodyPr>
          <a:lstStyle/>
          <a:p>
            <a:r>
              <a:rPr lang="zh-CN" altLang="en-US" dirty="0" smtClean="0">
                <a:solidFill>
                  <a:schemeClr val="bg1"/>
                </a:solidFill>
              </a:rPr>
              <a:t>要么</a:t>
            </a:r>
            <a:endParaRPr lang="en-US" altLang="zh-CN" dirty="0" smtClean="0">
              <a:solidFill>
                <a:schemeClr val="bg1"/>
              </a:solidFill>
            </a:endParaRPr>
          </a:p>
          <a:p>
            <a:r>
              <a:rPr lang="zh-CN" altLang="en-US" sz="2000" b="1" dirty="0" smtClean="0">
                <a:solidFill>
                  <a:schemeClr val="bg1"/>
                </a:solidFill>
              </a:rPr>
              <a:t>一张铺开留白</a:t>
            </a:r>
            <a:endParaRPr lang="zh-CN" altLang="en-US" sz="2000" b="1" dirty="0">
              <a:solidFill>
                <a:schemeClr val="bg1"/>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867" y="1716863"/>
            <a:ext cx="3495716" cy="4275737"/>
          </a:xfrm>
          <a:prstGeom prst="rect">
            <a:avLst/>
          </a:prstGeom>
        </p:spPr>
      </p:pic>
      <p:sp>
        <p:nvSpPr>
          <p:cNvPr id="11" name="禁止符 10"/>
          <p:cNvSpPr/>
          <p:nvPr/>
        </p:nvSpPr>
        <p:spPr>
          <a:xfrm>
            <a:off x="6091633" y="2790491"/>
            <a:ext cx="1914525" cy="1914525"/>
          </a:xfrm>
          <a:prstGeom prst="noSmoking">
            <a:avLst/>
          </a:prstGeom>
          <a:solidFill>
            <a:srgbClr val="C00000"/>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122932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501590" y="2268400"/>
            <a:ext cx="3973676" cy="4714875"/>
          </a:xfrm>
          <a:prstGeom prst="rect">
            <a:avLst/>
          </a:prstGeom>
          <a:solidFill>
            <a:schemeClr val="dk1">
              <a:alpha val="79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6191250" y="938184"/>
            <a:ext cx="2807058" cy="4186666"/>
            <a:chOff x="5462588" y="1671638"/>
            <a:chExt cx="2807058" cy="4186666"/>
          </a:xfrm>
        </p:grpSpPr>
        <p:sp>
          <p:nvSpPr>
            <p:cNvPr id="5" name="六边形 4"/>
            <p:cNvSpPr/>
            <p:nvPr/>
          </p:nvSpPr>
          <p:spPr>
            <a:xfrm>
              <a:off x="6700838" y="1671638"/>
              <a:ext cx="1543050" cy="1330216"/>
            </a:xfrm>
            <a:prstGeom prst="hexag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 name="六边形 5"/>
            <p:cNvSpPr/>
            <p:nvPr/>
          </p:nvSpPr>
          <p:spPr>
            <a:xfrm>
              <a:off x="5462588" y="3819362"/>
              <a:ext cx="1543050" cy="1330216"/>
            </a:xfrm>
            <a:prstGeom prst="hexagon">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7" name="六边形 6"/>
            <p:cNvSpPr/>
            <p:nvPr/>
          </p:nvSpPr>
          <p:spPr>
            <a:xfrm>
              <a:off x="6726596" y="3099863"/>
              <a:ext cx="1543050" cy="1330216"/>
            </a:xfrm>
            <a:prstGeom prst="hexagon">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 name="六边形 7"/>
            <p:cNvSpPr/>
            <p:nvPr/>
          </p:nvSpPr>
          <p:spPr>
            <a:xfrm>
              <a:off x="5462588" y="2412946"/>
              <a:ext cx="1543050" cy="1330216"/>
            </a:xfrm>
            <a:prstGeom prst="hexag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9" name="六边形 8"/>
            <p:cNvSpPr/>
            <p:nvPr/>
          </p:nvSpPr>
          <p:spPr>
            <a:xfrm>
              <a:off x="6726596" y="4528088"/>
              <a:ext cx="1543050" cy="1330216"/>
            </a:xfrm>
            <a:prstGeom prst="hexagon">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grpSp>
      <p:sp>
        <p:nvSpPr>
          <p:cNvPr id="12" name="文本框 11"/>
          <p:cNvSpPr txBox="1"/>
          <p:nvPr/>
        </p:nvSpPr>
        <p:spPr>
          <a:xfrm>
            <a:off x="1626756" y="2741226"/>
            <a:ext cx="3979068" cy="3447098"/>
          </a:xfrm>
          <a:prstGeom prst="rect">
            <a:avLst/>
          </a:prstGeom>
          <a:noFill/>
        </p:spPr>
        <p:txBody>
          <a:bodyPr wrap="square" rtlCol="0">
            <a:spAutoFit/>
          </a:bodyPr>
          <a:lstStyle/>
          <a:p>
            <a:r>
              <a:rPr lang="zh-CN" altLang="en-US" dirty="0" smtClean="0">
                <a:solidFill>
                  <a:schemeClr val="bg1"/>
                </a:solidFill>
              </a:rPr>
              <a:t>多图的时候</a:t>
            </a:r>
            <a:endParaRPr lang="en-US" altLang="zh-CN" dirty="0" smtClean="0">
              <a:solidFill>
                <a:schemeClr val="bg1"/>
              </a:solidFill>
            </a:endParaRPr>
          </a:p>
          <a:p>
            <a:endParaRPr lang="en-US" altLang="zh-CN" dirty="0">
              <a:solidFill>
                <a:schemeClr val="bg1"/>
              </a:solidFill>
            </a:endParaRPr>
          </a:p>
          <a:p>
            <a:r>
              <a:rPr lang="zh-CN" altLang="en-US" sz="2000" b="1" dirty="0" smtClean="0">
                <a:solidFill>
                  <a:schemeClr val="bg1"/>
                </a:solidFill>
              </a:rPr>
              <a:t>可采用图片镶嵌法</a:t>
            </a:r>
            <a:endParaRPr lang="en-US" altLang="zh-CN" sz="2000" b="1" dirty="0" smtClean="0">
              <a:solidFill>
                <a:schemeClr val="bg1"/>
              </a:solidFill>
            </a:endParaRPr>
          </a:p>
          <a:p>
            <a:endParaRPr lang="en-US" altLang="zh-CN" dirty="0" smtClean="0">
              <a:solidFill>
                <a:schemeClr val="bg1"/>
              </a:solidFill>
            </a:endParaRPr>
          </a:p>
          <a:p>
            <a:endParaRPr lang="en-US" altLang="zh-CN" dirty="0">
              <a:solidFill>
                <a:schemeClr val="bg1"/>
              </a:solidFill>
            </a:endParaRPr>
          </a:p>
          <a:p>
            <a:r>
              <a:rPr lang="en-US" altLang="zh-CN" dirty="0" smtClean="0">
                <a:solidFill>
                  <a:schemeClr val="bg1"/>
                </a:solidFill>
              </a:rPr>
              <a:t>STEP1</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先划定大小规格统一的形状</a:t>
            </a:r>
            <a:endParaRPr lang="en-US" altLang="zh-CN" dirty="0">
              <a:solidFill>
                <a:schemeClr val="bg1"/>
              </a:solidFill>
            </a:endParaRPr>
          </a:p>
          <a:p>
            <a:r>
              <a:rPr lang="en-US" altLang="zh-CN" dirty="0" smtClean="0">
                <a:solidFill>
                  <a:schemeClr val="bg1"/>
                </a:solidFill>
              </a:rPr>
              <a:t>STEP2</a:t>
            </a:r>
            <a:r>
              <a:rPr lang="zh-CN" altLang="en-US" dirty="0" smtClean="0">
                <a:solidFill>
                  <a:schemeClr val="bg1"/>
                </a:solidFill>
              </a:rPr>
              <a:t>：</a:t>
            </a:r>
            <a:endParaRPr lang="en-US" altLang="zh-CN" dirty="0">
              <a:solidFill>
                <a:schemeClr val="bg1"/>
              </a:solidFill>
            </a:endParaRPr>
          </a:p>
          <a:p>
            <a:r>
              <a:rPr lang="zh-CN" altLang="en-US" dirty="0" smtClean="0">
                <a:solidFill>
                  <a:schemeClr val="bg1"/>
                </a:solidFill>
              </a:rPr>
              <a:t>再将图片填充进去即可</a:t>
            </a:r>
            <a:endParaRPr lang="en-US" altLang="zh-CN" dirty="0" smtClean="0">
              <a:solidFill>
                <a:schemeClr val="bg1"/>
              </a:solidFill>
            </a:endParaRPr>
          </a:p>
          <a:p>
            <a:endParaRPr lang="en-US" altLang="zh-CN" dirty="0" smtClean="0">
              <a:solidFill>
                <a:schemeClr val="bg1"/>
              </a:solidFill>
            </a:endParaRPr>
          </a:p>
          <a:p>
            <a:endParaRPr lang="en-US" altLang="zh-CN" dirty="0">
              <a:solidFill>
                <a:schemeClr val="bg1"/>
              </a:solidFill>
            </a:endParaRPr>
          </a:p>
          <a:p>
            <a:r>
              <a:rPr lang="zh-CN" altLang="en-US" dirty="0">
                <a:solidFill>
                  <a:schemeClr val="bg1"/>
                </a:solidFill>
              </a:rPr>
              <a:t>如此</a:t>
            </a:r>
            <a:r>
              <a:rPr lang="zh-CN" altLang="en-US" dirty="0" smtClean="0">
                <a:solidFill>
                  <a:schemeClr val="bg1"/>
                </a:solidFill>
              </a:rPr>
              <a:t>可以给后期编辑带来极大的便利</a:t>
            </a:r>
            <a:endParaRPr lang="zh-CN" altLang="en-US" dirty="0">
              <a:solidFill>
                <a:schemeClr val="bg1"/>
              </a:solidFill>
            </a:endParaRPr>
          </a:p>
        </p:txBody>
      </p:sp>
      <p:sp>
        <p:nvSpPr>
          <p:cNvPr id="14" name="文本框 1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图片</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PICTURES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3163507"/>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矩形 3"/>
          <p:cNvSpPr/>
          <p:nvPr/>
        </p:nvSpPr>
        <p:spPr>
          <a:xfrm>
            <a:off x="2757487" y="6257926"/>
            <a:ext cx="4057650" cy="385762"/>
          </a:xfrm>
          <a:prstGeom prst="rect">
            <a:avLst/>
          </a:prstGeom>
          <a:solidFill>
            <a:schemeClr val="bg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8254425"/>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061" t="1636" r="758" b="1273"/>
          <a:stretch/>
        </p:blipFill>
        <p:spPr>
          <a:xfrm>
            <a:off x="96982" y="942109"/>
            <a:ext cx="8977745" cy="4932218"/>
          </a:xfrm>
          <a:prstGeom prst="rect">
            <a:avLst/>
          </a:prstGeom>
        </p:spPr>
      </p:pic>
      <p:sp>
        <p:nvSpPr>
          <p:cNvPr id="3" name="矩形 2"/>
          <p:cNvSpPr/>
          <p:nvPr/>
        </p:nvSpPr>
        <p:spPr>
          <a:xfrm>
            <a:off x="7703127" y="817418"/>
            <a:ext cx="1371600" cy="47105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4863070"/>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圆角矩形 1"/>
          <p:cNvSpPr/>
          <p:nvPr/>
        </p:nvSpPr>
        <p:spPr>
          <a:xfrm>
            <a:off x="517107" y="1056068"/>
            <a:ext cx="2511380" cy="2511380"/>
          </a:xfrm>
          <a:prstGeom prst="roundRect">
            <a:avLst/>
          </a:prstGeom>
          <a:blipFill dpi="0" rotWithShape="1">
            <a:blip r:embed="rId2"/>
            <a:srcRect/>
            <a:stretch>
              <a:fillRect l="-22000" t="-44000" r="-25000"/>
            </a:stretch>
          </a:blip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 name="圆角矩形 2"/>
          <p:cNvSpPr/>
          <p:nvPr/>
        </p:nvSpPr>
        <p:spPr>
          <a:xfrm>
            <a:off x="3140300" y="1056068"/>
            <a:ext cx="2511380" cy="2511380"/>
          </a:xfrm>
          <a:prstGeom prst="roundRect">
            <a:avLst/>
          </a:prstGeom>
          <a:blipFill dpi="0" rotWithShape="1">
            <a:blip r:embed="rId3"/>
            <a:srcRect/>
            <a:stretch>
              <a:fillRect l="-22000" t="-12000" r="-25000"/>
            </a:stretch>
          </a:blip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 name="圆角矩形 3"/>
          <p:cNvSpPr/>
          <p:nvPr/>
        </p:nvSpPr>
        <p:spPr>
          <a:xfrm>
            <a:off x="3230452" y="3745606"/>
            <a:ext cx="2511380" cy="2511380"/>
          </a:xfrm>
          <a:prstGeom prst="roundRect">
            <a:avLst/>
          </a:prstGeom>
          <a:blipFill>
            <a:blip r:embed="rId4"/>
            <a:stretch>
              <a:fillRect l="-22000" t="-12000" r="-25000"/>
            </a:stretch>
          </a:blip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 name="圆角矩形 4"/>
          <p:cNvSpPr/>
          <p:nvPr/>
        </p:nvSpPr>
        <p:spPr>
          <a:xfrm>
            <a:off x="5960772" y="3745606"/>
            <a:ext cx="2511380" cy="2511380"/>
          </a:xfrm>
          <a:prstGeom prst="roundRect">
            <a:avLst/>
          </a:prstGeom>
          <a:blipFill dpi="0" rotWithShape="1">
            <a:blip r:embed="rId5"/>
            <a:srcRect/>
            <a:stretch>
              <a:fillRect l="-22000" t="-1000" r="-56000" b="-1000"/>
            </a:stretch>
          </a:blip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7662615"/>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501590" y="2268400"/>
            <a:ext cx="3973676" cy="4714875"/>
          </a:xfrm>
          <a:prstGeom prst="rect">
            <a:avLst/>
          </a:prstGeom>
          <a:solidFill>
            <a:schemeClr val="dk1">
              <a:alpha val="79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图片</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PICTURES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804184" y="2741226"/>
            <a:ext cx="3979068" cy="3170099"/>
          </a:xfrm>
          <a:prstGeom prst="rect">
            <a:avLst/>
          </a:prstGeom>
          <a:noFill/>
        </p:spPr>
        <p:txBody>
          <a:bodyPr wrap="square" rtlCol="0">
            <a:spAutoFit/>
          </a:bodyPr>
          <a:lstStyle/>
          <a:p>
            <a:r>
              <a:rPr lang="zh-CN" altLang="en-US" dirty="0" smtClean="0">
                <a:solidFill>
                  <a:schemeClr val="bg1"/>
                </a:solidFill>
              </a:rPr>
              <a:t>少图的时候</a:t>
            </a:r>
            <a:endParaRPr lang="en-US" altLang="zh-CN" dirty="0" smtClean="0">
              <a:solidFill>
                <a:schemeClr val="bg1"/>
              </a:solidFill>
            </a:endParaRPr>
          </a:p>
          <a:p>
            <a:endParaRPr lang="en-US" altLang="zh-CN" dirty="0">
              <a:solidFill>
                <a:schemeClr val="bg1"/>
              </a:solidFill>
            </a:endParaRPr>
          </a:p>
          <a:p>
            <a:r>
              <a:rPr lang="zh-CN" altLang="en-US" sz="2000" b="1" dirty="0" smtClean="0">
                <a:solidFill>
                  <a:schemeClr val="bg1"/>
                </a:solidFill>
              </a:rPr>
              <a:t>可大胆地把图片平铺</a:t>
            </a:r>
            <a:endParaRPr lang="en-US" altLang="zh-CN" sz="2000" b="1" dirty="0" smtClean="0">
              <a:solidFill>
                <a:schemeClr val="bg1"/>
              </a:solidFill>
            </a:endParaRPr>
          </a:p>
          <a:p>
            <a:endParaRPr lang="en-US" altLang="zh-CN" dirty="0" smtClean="0">
              <a:solidFill>
                <a:schemeClr val="bg1"/>
              </a:solidFill>
            </a:endParaRPr>
          </a:p>
          <a:p>
            <a:r>
              <a:rPr lang="zh-CN" altLang="en-US" dirty="0" smtClean="0">
                <a:solidFill>
                  <a:schemeClr val="bg1"/>
                </a:solidFill>
              </a:rPr>
              <a:t>恰当地使用</a:t>
            </a:r>
            <a:r>
              <a:rPr lang="zh-CN" altLang="en-US" b="1" dirty="0" smtClean="0">
                <a:solidFill>
                  <a:schemeClr val="bg1"/>
                </a:solidFill>
              </a:rPr>
              <a:t>全景图片</a:t>
            </a:r>
            <a:endParaRPr lang="en-US" altLang="zh-CN" b="1" dirty="0" smtClean="0">
              <a:solidFill>
                <a:schemeClr val="bg1"/>
              </a:solidFill>
            </a:endParaRPr>
          </a:p>
          <a:p>
            <a:endParaRPr lang="en-US" altLang="zh-CN" dirty="0">
              <a:solidFill>
                <a:schemeClr val="bg1"/>
              </a:solidFill>
            </a:endParaRPr>
          </a:p>
          <a:p>
            <a:r>
              <a:rPr lang="zh-CN" altLang="en-US" dirty="0" smtClean="0">
                <a:solidFill>
                  <a:schemeClr val="bg1"/>
                </a:solidFill>
              </a:rPr>
              <a:t>恰当的</a:t>
            </a:r>
            <a:r>
              <a:rPr lang="zh-CN" altLang="en-US" b="1" dirty="0" smtClean="0">
                <a:solidFill>
                  <a:schemeClr val="bg1"/>
                </a:solidFill>
              </a:rPr>
              <a:t>留白</a:t>
            </a:r>
            <a:endParaRPr lang="en-US" altLang="zh-CN" b="1" dirty="0" smtClean="0">
              <a:solidFill>
                <a:schemeClr val="bg1"/>
              </a:solidFill>
            </a:endParaRPr>
          </a:p>
          <a:p>
            <a:endParaRPr lang="en-US" altLang="zh-CN" b="1" dirty="0">
              <a:solidFill>
                <a:schemeClr val="bg1"/>
              </a:solidFill>
            </a:endParaRPr>
          </a:p>
          <a:p>
            <a:r>
              <a:rPr lang="zh-CN" altLang="en-US" dirty="0" smtClean="0">
                <a:solidFill>
                  <a:schemeClr val="bg1"/>
                </a:solidFill>
              </a:rPr>
              <a:t>配上恰当的文字</a:t>
            </a:r>
            <a:endParaRPr lang="en-US" altLang="zh-CN" dirty="0" smtClean="0">
              <a:solidFill>
                <a:schemeClr val="bg1"/>
              </a:solidFill>
            </a:endParaRPr>
          </a:p>
          <a:p>
            <a:endParaRPr lang="en-US" altLang="zh-CN" dirty="0">
              <a:solidFill>
                <a:schemeClr val="bg1"/>
              </a:solidFill>
            </a:endParaRPr>
          </a:p>
          <a:p>
            <a:r>
              <a:rPr lang="en-US" altLang="zh-CN" dirty="0" smtClean="0">
                <a:solidFill>
                  <a:schemeClr val="bg1"/>
                </a:solidFill>
              </a:rPr>
              <a:t>PPT</a:t>
            </a:r>
            <a:r>
              <a:rPr lang="zh-CN" altLang="en-US" dirty="0" smtClean="0">
                <a:solidFill>
                  <a:schemeClr val="bg1"/>
                </a:solidFill>
              </a:rPr>
              <a:t>高大上不只那么一点点！</a:t>
            </a:r>
            <a:endParaRPr lang="en-US" altLang="zh-CN" dirty="0" smtClean="0">
              <a:solidFill>
                <a:schemeClr val="bg1"/>
              </a:solidFill>
            </a:endParaRPr>
          </a:p>
        </p:txBody>
      </p:sp>
    </p:spTree>
    <p:extLst>
      <p:ext uri="{BB962C8B-B14F-4D97-AF65-F5344CB8AC3E}">
        <p14:creationId xmlns:p14="http://schemas.microsoft.com/office/powerpoint/2010/main" val="264372583"/>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7224"/>
            <a:ext cx="9144000" cy="5629275"/>
          </a:xfrm>
          <a:prstGeom prst="rect">
            <a:avLst/>
          </a:prstGeom>
        </p:spPr>
      </p:pic>
    </p:spTree>
    <p:extLst>
      <p:ext uri="{BB962C8B-B14F-4D97-AF65-F5344CB8AC3E}">
        <p14:creationId xmlns:p14="http://schemas.microsoft.com/office/powerpoint/2010/main" val="1714518663"/>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5799800"/>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395" y="2663868"/>
            <a:ext cx="9272789" cy="3295018"/>
          </a:xfrm>
          <a:prstGeom prst="rect">
            <a:avLst/>
          </a:prstGeom>
          <a:solidFill>
            <a:schemeClr val="bg2">
              <a:lumMod val="10000"/>
              <a:alpha val="91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图片</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PICTURES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52787" y="1670221"/>
            <a:ext cx="4808115" cy="461665"/>
          </a:xfrm>
          <a:prstGeom prst="rect">
            <a:avLst/>
          </a:prstGeom>
          <a:noFill/>
        </p:spPr>
        <p:txBody>
          <a:bodyPr wrap="square" rtlCol="0">
            <a:spAutoFit/>
          </a:bodyPr>
          <a:lstStyle/>
          <a:p>
            <a:r>
              <a:rPr lang="zh-CN" altLang="en-US" sz="2400" b="1" dirty="0" smtClean="0">
                <a:solidFill>
                  <a:schemeClr val="bg2">
                    <a:lumMod val="10000"/>
                  </a:schemeClr>
                </a:solidFill>
                <a:latin typeface="幼圆" panose="02010509060101010101" pitchFamily="49" charset="-122"/>
                <a:ea typeface="幼圆" panose="02010509060101010101" pitchFamily="49" charset="-122"/>
              </a:rPr>
              <a:t>三问：图文如何配合？</a:t>
            </a:r>
            <a:endParaRPr lang="zh-CN" altLang="en-US" sz="2400" b="1" dirty="0">
              <a:solidFill>
                <a:schemeClr val="bg2">
                  <a:lumMod val="10000"/>
                </a:schemeClr>
              </a:solidFill>
              <a:latin typeface="幼圆" panose="02010509060101010101" pitchFamily="49" charset="-122"/>
              <a:ea typeface="幼圆" panose="02010509060101010101" pitchFamily="49" charset="-122"/>
            </a:endParaRPr>
          </a:p>
        </p:txBody>
      </p:sp>
      <p:sp>
        <p:nvSpPr>
          <p:cNvPr id="8" name="矩形 7"/>
          <p:cNvSpPr/>
          <p:nvPr/>
        </p:nvSpPr>
        <p:spPr>
          <a:xfrm>
            <a:off x="1325448" y="3623778"/>
            <a:ext cx="4288806" cy="36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325448" y="4932898"/>
            <a:ext cx="4288806" cy="369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299690" y="3091771"/>
            <a:ext cx="4572000" cy="2262158"/>
          </a:xfrm>
          <a:prstGeom prst="rect">
            <a:avLst/>
          </a:prstGeom>
        </p:spPr>
        <p:txBody>
          <a:bodyPr>
            <a:spAutoFit/>
          </a:bodyPr>
          <a:lstStyle/>
          <a:p>
            <a:pPr>
              <a:lnSpc>
                <a:spcPct val="150000"/>
              </a:lnSpc>
            </a:pPr>
            <a:r>
              <a:rPr lang="zh-CN" altLang="en-US" sz="2000" b="1" dirty="0">
                <a:solidFill>
                  <a:srgbClr val="FFC000"/>
                </a:solidFill>
              </a:rPr>
              <a:t>好的图片</a:t>
            </a:r>
          </a:p>
          <a:p>
            <a:pPr>
              <a:lnSpc>
                <a:spcPct val="150000"/>
              </a:lnSpc>
            </a:pPr>
            <a:r>
              <a:rPr lang="zh-CN" altLang="en-US" b="1" dirty="0">
                <a:solidFill>
                  <a:schemeClr val="bg2">
                    <a:lumMod val="10000"/>
                  </a:schemeClr>
                </a:solidFill>
              </a:rPr>
              <a:t>图文结合，相得益彰</a:t>
            </a:r>
          </a:p>
          <a:p>
            <a:pPr>
              <a:lnSpc>
                <a:spcPct val="150000"/>
              </a:lnSpc>
            </a:pPr>
            <a:endParaRPr lang="zh-CN" altLang="en-US" dirty="0"/>
          </a:p>
          <a:p>
            <a:pPr>
              <a:lnSpc>
                <a:spcPct val="150000"/>
              </a:lnSpc>
            </a:pPr>
            <a:r>
              <a:rPr lang="zh-CN" altLang="en-US" sz="2000" b="1" dirty="0">
                <a:solidFill>
                  <a:srgbClr val="FFC000"/>
                </a:solidFill>
              </a:rPr>
              <a:t>坏的图片</a:t>
            </a:r>
          </a:p>
          <a:p>
            <a:pPr>
              <a:lnSpc>
                <a:spcPct val="150000"/>
              </a:lnSpc>
            </a:pPr>
            <a:r>
              <a:rPr lang="zh-CN" altLang="en-US" b="1" dirty="0">
                <a:solidFill>
                  <a:schemeClr val="bg2">
                    <a:lumMod val="10000"/>
                  </a:schemeClr>
                </a:solidFill>
              </a:rPr>
              <a:t>再漂亮，也是个花瓶</a:t>
            </a:r>
          </a:p>
        </p:txBody>
      </p:sp>
      <p:grpSp>
        <p:nvGrpSpPr>
          <p:cNvPr id="22" name="组合 21"/>
          <p:cNvGrpSpPr/>
          <p:nvPr/>
        </p:nvGrpSpPr>
        <p:grpSpPr>
          <a:xfrm>
            <a:off x="6446391" y="3257530"/>
            <a:ext cx="1017431" cy="1017431"/>
            <a:chOff x="6587004" y="4546592"/>
            <a:chExt cx="1017431" cy="1017431"/>
          </a:xfrm>
        </p:grpSpPr>
        <p:sp>
          <p:nvSpPr>
            <p:cNvPr id="16" name="圆角矩形 15"/>
            <p:cNvSpPr/>
            <p:nvPr/>
          </p:nvSpPr>
          <p:spPr>
            <a:xfrm>
              <a:off x="6587004" y="4546592"/>
              <a:ext cx="1017431" cy="1017431"/>
            </a:xfrm>
            <a:prstGeom prst="roundRect">
              <a:avLst/>
            </a:prstGeom>
            <a:solidFill>
              <a:srgbClr val="64D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太阳形 18"/>
            <p:cNvSpPr/>
            <p:nvPr/>
          </p:nvSpPr>
          <p:spPr>
            <a:xfrm>
              <a:off x="6695935" y="4660199"/>
              <a:ext cx="782829" cy="775498"/>
            </a:xfrm>
            <a:prstGeom prst="su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446133" y="4478586"/>
            <a:ext cx="1017431" cy="1155422"/>
            <a:chOff x="6587005" y="3099481"/>
            <a:chExt cx="1017431" cy="1155422"/>
          </a:xfrm>
        </p:grpSpPr>
        <p:grpSp>
          <p:nvGrpSpPr>
            <p:cNvPr id="14" name="组合 13"/>
            <p:cNvGrpSpPr/>
            <p:nvPr/>
          </p:nvGrpSpPr>
          <p:grpSpPr>
            <a:xfrm>
              <a:off x="6587005" y="3237472"/>
              <a:ext cx="1017431" cy="1017431"/>
              <a:chOff x="6791454" y="3237472"/>
              <a:chExt cx="1017431" cy="1017431"/>
            </a:xfrm>
          </p:grpSpPr>
          <p:sp>
            <p:nvSpPr>
              <p:cNvPr id="10" name="圆角矩形 9"/>
              <p:cNvSpPr/>
              <p:nvPr/>
            </p:nvSpPr>
            <p:spPr>
              <a:xfrm>
                <a:off x="6791454" y="3237472"/>
                <a:ext cx="1017431" cy="1017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心形 10"/>
              <p:cNvSpPr/>
              <p:nvPr/>
            </p:nvSpPr>
            <p:spPr>
              <a:xfrm>
                <a:off x="6884389" y="3503054"/>
                <a:ext cx="548224" cy="548224"/>
              </a:xfrm>
              <a:prstGeom prst="heart">
                <a:avLst/>
              </a:prstGeom>
              <a:solidFill>
                <a:srgbClr val="F5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心形 12"/>
              <p:cNvSpPr/>
              <p:nvPr/>
            </p:nvSpPr>
            <p:spPr>
              <a:xfrm>
                <a:off x="7107421" y="3426623"/>
                <a:ext cx="650384" cy="650384"/>
              </a:xfrm>
              <a:prstGeom prst="heart">
                <a:avLst/>
              </a:prstGeom>
              <a:solidFill>
                <a:srgbClr val="F12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闪电形 19"/>
            <p:cNvSpPr/>
            <p:nvPr/>
          </p:nvSpPr>
          <p:spPr>
            <a:xfrm>
              <a:off x="6784497" y="3099481"/>
              <a:ext cx="469207" cy="731761"/>
            </a:xfrm>
            <a:prstGeom prst="lightningBolt">
              <a:avLst/>
            </a:prstGeom>
            <a:solidFill>
              <a:srgbClr val="2D2C2C"/>
            </a:solidFill>
            <a:ln>
              <a:solidFill>
                <a:srgbClr val="2D2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62721325"/>
      </p:ext>
    </p:extLst>
  </p:cSld>
  <p:clrMapOvr>
    <a:masterClrMapping/>
  </p:clrMapOvr>
  <p:transition spd="slow">
    <p:pu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3366" b="4886"/>
          <a:stretch/>
        </p:blipFill>
        <p:spPr>
          <a:xfrm>
            <a:off x="0" y="-1"/>
            <a:ext cx="9144000" cy="6858001"/>
          </a:xfrm>
          <a:prstGeom prst="rect">
            <a:avLst/>
          </a:prstGeom>
        </p:spPr>
      </p:pic>
      <p:sp>
        <p:nvSpPr>
          <p:cNvPr id="3" name="文本框 2"/>
          <p:cNvSpPr txBox="1"/>
          <p:nvPr/>
        </p:nvSpPr>
        <p:spPr>
          <a:xfrm>
            <a:off x="785610" y="891197"/>
            <a:ext cx="5679583"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项目实施过程中遇到的难点：</a:t>
            </a:r>
            <a:endParaRPr lang="en-US" altLang="zh-CN" sz="3200" b="1" dirty="0" smtClean="0">
              <a:latin typeface="宋体" panose="02010600030101010101" pitchFamily="2" charset="-122"/>
              <a:ea typeface="宋体" panose="02010600030101010101" pitchFamily="2" charset="-122"/>
            </a:endParaRPr>
          </a:p>
        </p:txBody>
      </p:sp>
      <p:sp>
        <p:nvSpPr>
          <p:cNvPr id="9" name="文本框 8"/>
          <p:cNvSpPr txBox="1"/>
          <p:nvPr/>
        </p:nvSpPr>
        <p:spPr>
          <a:xfrm>
            <a:off x="1594834" y="1880612"/>
            <a:ext cx="7549166" cy="2677656"/>
          </a:xfrm>
          <a:prstGeom prst="rect">
            <a:avLst/>
          </a:prstGeom>
          <a:noFill/>
        </p:spPr>
        <p:txBody>
          <a:bodyPr wrap="square" rtlCol="0">
            <a:spAutoFit/>
          </a:bodyPr>
          <a:lstStyle/>
          <a:p>
            <a:pPr marL="514350" indent="-514350">
              <a:buFont typeface="+mj-lt"/>
              <a:buAutoNum type="arabicPeriod"/>
            </a:pPr>
            <a:r>
              <a:rPr lang="zh-CN" altLang="en-US" sz="2400" b="1" dirty="0" smtClean="0">
                <a:latin typeface="宋体" panose="02010600030101010101" pitchFamily="2" charset="-122"/>
                <a:ea typeface="宋体" panose="02010600030101010101" pitchFamily="2" charset="-122"/>
              </a:rPr>
              <a:t>相关项目经验不足</a:t>
            </a:r>
            <a:r>
              <a:rPr lang="en-US" altLang="zh-CN" sz="2400" b="1" dirty="0" smtClean="0">
                <a:latin typeface="宋体" panose="02010600030101010101" pitchFamily="2" charset="-122"/>
                <a:ea typeface="宋体" panose="02010600030101010101" pitchFamily="2" charset="-122"/>
              </a:rPr>
              <a:t>,</a:t>
            </a:r>
            <a:r>
              <a:rPr lang="zh-CN" altLang="en-US" sz="2400" b="1" dirty="0" smtClean="0">
                <a:latin typeface="宋体" panose="02010600030101010101" pitchFamily="2" charset="-122"/>
                <a:ea typeface="宋体" panose="02010600030101010101" pitchFamily="2" charset="-122"/>
              </a:rPr>
              <a:t>无可遵循的先例；</a:t>
            </a:r>
            <a:endParaRPr lang="en-US" altLang="zh-CN" sz="2400" b="1" dirty="0" smtClean="0">
              <a:latin typeface="宋体" panose="02010600030101010101" pitchFamily="2" charset="-122"/>
              <a:ea typeface="宋体" panose="02010600030101010101" pitchFamily="2" charset="-122"/>
            </a:endParaRPr>
          </a:p>
          <a:p>
            <a:pPr marL="514350" indent="-514350">
              <a:buFont typeface="+mj-lt"/>
              <a:buAutoNum type="arabicPeriod"/>
            </a:pPr>
            <a:r>
              <a:rPr lang="zh-CN" altLang="en-US" sz="2400" b="1" dirty="0" smtClean="0">
                <a:latin typeface="宋体" panose="02010600030101010101" pitchFamily="2" charset="-122"/>
                <a:ea typeface="宋体" panose="02010600030101010101" pitchFamily="2" charset="-122"/>
              </a:rPr>
              <a:t>队伍人员构成相对年轻，工作经验不足；</a:t>
            </a:r>
            <a:endParaRPr lang="en-US" altLang="zh-CN" sz="2400" b="1" dirty="0">
              <a:latin typeface="宋体" panose="02010600030101010101" pitchFamily="2" charset="-122"/>
              <a:ea typeface="宋体" panose="02010600030101010101" pitchFamily="2" charset="-122"/>
            </a:endParaRPr>
          </a:p>
          <a:p>
            <a:pPr marL="514350" indent="-514350">
              <a:buFont typeface="+mj-lt"/>
              <a:buAutoNum type="arabicPeriod"/>
            </a:pPr>
            <a:r>
              <a:rPr lang="zh-CN" altLang="en-US" sz="2400" b="1" dirty="0" smtClean="0">
                <a:latin typeface="宋体" panose="02010600030101010101" pitchFamily="2" charset="-122"/>
                <a:ea typeface="宋体" panose="02010600030101010101" pitchFamily="2" charset="-122"/>
              </a:rPr>
              <a:t>专业水平有限，项目未达到预期效果；</a:t>
            </a:r>
            <a:endParaRPr lang="en-US" altLang="zh-CN" sz="2400" b="1" dirty="0" smtClean="0">
              <a:latin typeface="宋体" panose="02010600030101010101" pitchFamily="2" charset="-122"/>
              <a:ea typeface="宋体" panose="02010600030101010101" pitchFamily="2" charset="-122"/>
            </a:endParaRPr>
          </a:p>
          <a:p>
            <a:pPr marL="514350" indent="-514350">
              <a:buFont typeface="+mj-lt"/>
              <a:buAutoNum type="arabicPeriod"/>
            </a:pPr>
            <a:r>
              <a:rPr lang="zh-CN" altLang="en-US" sz="2400" b="1" dirty="0" smtClean="0">
                <a:latin typeface="宋体" panose="02010600030101010101" pitchFamily="2" charset="-122"/>
                <a:ea typeface="宋体" panose="02010600030101010101" pitchFamily="2" charset="-122"/>
              </a:rPr>
              <a:t>外部可用资源有限；</a:t>
            </a:r>
            <a:endParaRPr lang="en-US" altLang="zh-CN" sz="2400" b="1" dirty="0" smtClean="0">
              <a:latin typeface="宋体" panose="02010600030101010101" pitchFamily="2" charset="-122"/>
              <a:ea typeface="宋体" panose="02010600030101010101" pitchFamily="2" charset="-122"/>
            </a:endParaRPr>
          </a:p>
          <a:p>
            <a:pPr marL="514350" indent="-514350">
              <a:buFont typeface="+mj-lt"/>
              <a:buAutoNum type="arabicPeriod"/>
            </a:pPr>
            <a:r>
              <a:rPr lang="zh-CN" altLang="en-US" sz="2400" b="1" dirty="0" smtClean="0">
                <a:latin typeface="宋体" panose="02010600030101010101" pitchFamily="2" charset="-122"/>
                <a:ea typeface="宋体" panose="02010600030101010101" pitchFamily="2" charset="-122"/>
              </a:rPr>
              <a:t>项目涉及范围广，内部推行阻力大</a:t>
            </a:r>
            <a:endParaRPr lang="en-US" altLang="zh-CN" sz="2400" b="1" dirty="0" smtClean="0">
              <a:latin typeface="宋体" panose="02010600030101010101" pitchFamily="2" charset="-122"/>
              <a:ea typeface="宋体" panose="02010600030101010101" pitchFamily="2" charset="-122"/>
            </a:endParaRPr>
          </a:p>
          <a:p>
            <a:pPr marL="514350" indent="-514350">
              <a:buFont typeface="+mj-lt"/>
              <a:buAutoNum type="arabicPeriod"/>
            </a:pPr>
            <a:endParaRPr lang="en-US" altLang="zh-CN" sz="2400" b="1" dirty="0" smtClean="0">
              <a:latin typeface="宋体" panose="02010600030101010101" pitchFamily="2" charset="-122"/>
              <a:ea typeface="宋体" panose="02010600030101010101" pitchFamily="2" charset="-122"/>
            </a:endParaRPr>
          </a:p>
          <a:p>
            <a:pPr marL="514350" indent="-514350">
              <a:buFont typeface="+mj-lt"/>
              <a:buAutoNum type="arabicPeriod"/>
            </a:pPr>
            <a:endParaRPr lang="en-US" altLang="zh-CN" sz="2400"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1585629"/>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矩形 3"/>
          <p:cNvSpPr/>
          <p:nvPr/>
        </p:nvSpPr>
        <p:spPr>
          <a:xfrm>
            <a:off x="8126569" y="167425"/>
            <a:ext cx="888642" cy="283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87251" y="3539543"/>
            <a:ext cx="2835498" cy="452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Tree>
    <p:extLst>
      <p:ext uri="{BB962C8B-B14F-4D97-AF65-F5344CB8AC3E}">
        <p14:creationId xmlns:p14="http://schemas.microsoft.com/office/powerpoint/2010/main" val="2730262016"/>
      </p:ext>
    </p:extLst>
  </p:cSld>
  <p:clrMapOvr>
    <a:masterClrMapping/>
  </p:clrMapOvr>
  <p:transition spd="slow">
    <p:push/>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矩形 8"/>
          <p:cNvSpPr/>
          <p:nvPr/>
        </p:nvSpPr>
        <p:spPr>
          <a:xfrm>
            <a:off x="2936383" y="3850783"/>
            <a:ext cx="6001555" cy="2678806"/>
          </a:xfrm>
          <a:prstGeom prst="rect">
            <a:avLst/>
          </a:prstGeom>
          <a:solidFill>
            <a:schemeClr val="bg2">
              <a:lumMod val="2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84489" y="4142275"/>
            <a:ext cx="5750417" cy="2123658"/>
          </a:xfrm>
          <a:prstGeom prst="rect">
            <a:avLst/>
          </a:prstGeom>
          <a:noFill/>
        </p:spPr>
        <p:txBody>
          <a:bodyPr wrap="square">
            <a:spAutoFit/>
          </a:bodyPr>
          <a:lstStyle/>
          <a:p>
            <a:pPr lvl="0" eaLnBrk="0" fontAlgn="base" hangingPunct="0">
              <a:spcBef>
                <a:spcPct val="0"/>
              </a:spcBef>
              <a:spcAft>
                <a:spcPct val="0"/>
              </a:spcAft>
            </a:pPr>
            <a:r>
              <a:rPr lang="zh-CN" altLang="en-US" sz="2400" b="1" dirty="0">
                <a:solidFill>
                  <a:schemeClr val="bg1"/>
                </a:solidFill>
                <a:latin typeface="+mj-ea"/>
                <a:ea typeface="+mj-ea"/>
              </a:rPr>
              <a:t>一名合格的律师应该要做到以下几点</a:t>
            </a:r>
            <a:r>
              <a:rPr lang="zh-CN" altLang="en-US" sz="2400" b="1" dirty="0" smtClean="0">
                <a:solidFill>
                  <a:schemeClr val="bg1"/>
                </a:solidFill>
                <a:latin typeface="+mj-ea"/>
                <a:ea typeface="+mj-ea"/>
              </a:rPr>
              <a:t>：</a:t>
            </a:r>
            <a:endParaRPr lang="en-US" altLang="zh-CN" sz="2400" b="1" dirty="0">
              <a:solidFill>
                <a:schemeClr val="bg1"/>
              </a:solidFill>
              <a:latin typeface="+mj-ea"/>
              <a:ea typeface="+mj-ea"/>
            </a:endParaRPr>
          </a:p>
          <a:p>
            <a:pPr marL="342900" lvl="0" indent="-342900" eaLnBrk="0" fontAlgn="base" hangingPunct="0">
              <a:spcBef>
                <a:spcPct val="0"/>
              </a:spcBef>
              <a:spcAft>
                <a:spcPct val="0"/>
              </a:spcAft>
              <a:buFont typeface="+mj-lt"/>
              <a:buAutoNum type="arabicPeriod"/>
            </a:pPr>
            <a:endParaRPr lang="zh-CN" altLang="en-US" dirty="0">
              <a:solidFill>
                <a:schemeClr val="bg1"/>
              </a:solidFill>
            </a:endParaRPr>
          </a:p>
          <a:p>
            <a:pPr marL="342900" lvl="0" indent="-342900" eaLnBrk="0" fontAlgn="base" hangingPunct="0">
              <a:spcBef>
                <a:spcPct val="0"/>
              </a:spcBef>
              <a:spcAft>
                <a:spcPct val="0"/>
              </a:spcAft>
              <a:buFont typeface="+mj-lt"/>
              <a:buAutoNum type="arabicPeriod"/>
            </a:pPr>
            <a:r>
              <a:rPr lang="zh-CN" altLang="en-US" dirty="0">
                <a:solidFill>
                  <a:schemeClr val="bg1"/>
                </a:solidFill>
              </a:rPr>
              <a:t>遵守职业纪律、恪守职业道德</a:t>
            </a:r>
          </a:p>
          <a:p>
            <a:pPr marL="342900" lvl="0" indent="-342900" eaLnBrk="0" fontAlgn="base" hangingPunct="0">
              <a:spcBef>
                <a:spcPct val="0"/>
              </a:spcBef>
              <a:spcAft>
                <a:spcPct val="0"/>
              </a:spcAft>
              <a:buFont typeface="+mj-lt"/>
              <a:buAutoNum type="arabicPeriod"/>
            </a:pPr>
            <a:r>
              <a:rPr lang="zh-CN" altLang="en-US" dirty="0">
                <a:solidFill>
                  <a:schemeClr val="bg1"/>
                </a:solidFill>
              </a:rPr>
              <a:t>有扎实的理论功底，宽广的知识层面</a:t>
            </a:r>
          </a:p>
          <a:p>
            <a:pPr marL="342900" lvl="0" indent="-342900" eaLnBrk="0" fontAlgn="base" hangingPunct="0">
              <a:spcBef>
                <a:spcPct val="0"/>
              </a:spcBef>
              <a:spcAft>
                <a:spcPct val="0"/>
              </a:spcAft>
              <a:buFont typeface="+mj-lt"/>
              <a:buAutoNum type="arabicPeriod"/>
            </a:pPr>
            <a:r>
              <a:rPr lang="zh-CN" altLang="en-US" dirty="0">
                <a:solidFill>
                  <a:schemeClr val="bg1"/>
                </a:solidFill>
              </a:rPr>
              <a:t>有高度的责任心</a:t>
            </a:r>
          </a:p>
          <a:p>
            <a:pPr marL="342900" lvl="0" indent="-342900" eaLnBrk="0" fontAlgn="base" hangingPunct="0">
              <a:spcBef>
                <a:spcPct val="0"/>
              </a:spcBef>
              <a:spcAft>
                <a:spcPct val="0"/>
              </a:spcAft>
              <a:buFont typeface="+mj-lt"/>
              <a:buAutoNum type="arabicPeriod"/>
            </a:pPr>
            <a:r>
              <a:rPr lang="zh-CN" altLang="en-US" dirty="0">
                <a:solidFill>
                  <a:schemeClr val="bg1"/>
                </a:solidFill>
              </a:rPr>
              <a:t>应当有诚信</a:t>
            </a:r>
          </a:p>
          <a:p>
            <a:pPr marL="342900" lvl="0" indent="-342900" eaLnBrk="0" fontAlgn="base" hangingPunct="0">
              <a:spcBef>
                <a:spcPct val="0"/>
              </a:spcBef>
              <a:spcAft>
                <a:spcPct val="0"/>
              </a:spcAft>
              <a:buFont typeface="+mj-lt"/>
              <a:buAutoNum type="arabicPeriod"/>
            </a:pPr>
            <a:r>
              <a:rPr lang="zh-CN" altLang="en-US" dirty="0">
                <a:solidFill>
                  <a:schemeClr val="bg1"/>
                </a:solidFill>
              </a:rPr>
              <a:t>掌握司法礼仪，维护律师形象</a:t>
            </a:r>
          </a:p>
        </p:txBody>
      </p:sp>
    </p:spTree>
    <p:extLst>
      <p:ext uri="{BB962C8B-B14F-4D97-AF65-F5344CB8AC3E}">
        <p14:creationId xmlns:p14="http://schemas.microsoft.com/office/powerpoint/2010/main" val="3369492299"/>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5100034"/>
          </a:xfrm>
          <a:prstGeom prst="rect">
            <a:avLst/>
          </a:prstGeom>
        </p:spPr>
      </p:pic>
      <p:sp>
        <p:nvSpPr>
          <p:cNvPr id="3" name="文本框 2"/>
          <p:cNvSpPr txBox="1"/>
          <p:nvPr/>
        </p:nvSpPr>
        <p:spPr>
          <a:xfrm>
            <a:off x="553791" y="5743977"/>
            <a:ext cx="5138670" cy="461665"/>
          </a:xfrm>
          <a:prstGeom prst="rect">
            <a:avLst/>
          </a:prstGeom>
          <a:noFill/>
        </p:spPr>
        <p:txBody>
          <a:bodyPr wrap="square" rtlCol="0">
            <a:spAutoFit/>
          </a:bodyPr>
          <a:lstStyle/>
          <a:p>
            <a:r>
              <a:rPr lang="zh-CN" altLang="en-US" sz="2400" b="1" dirty="0" smtClean="0">
                <a:solidFill>
                  <a:schemeClr val="bg1"/>
                </a:solidFill>
                <a:latin typeface="+mj-ea"/>
                <a:ea typeface="+mj-ea"/>
              </a:rPr>
              <a:t>读书无用论？</a:t>
            </a:r>
            <a:r>
              <a:rPr lang="en-US" altLang="zh-CN" sz="2400" b="1" dirty="0" smtClean="0">
                <a:solidFill>
                  <a:schemeClr val="bg1"/>
                </a:solidFill>
                <a:latin typeface="+mj-ea"/>
                <a:ea typeface="+mj-ea"/>
              </a:rPr>
              <a:t>——</a:t>
            </a:r>
            <a:r>
              <a:rPr lang="zh-CN" altLang="en-US" sz="2400" b="1" dirty="0" smtClean="0">
                <a:solidFill>
                  <a:schemeClr val="bg1"/>
                </a:solidFill>
                <a:latin typeface="+mj-ea"/>
                <a:ea typeface="+mj-ea"/>
              </a:rPr>
              <a:t>论读书的重要性</a:t>
            </a:r>
            <a:endParaRPr lang="zh-CN" altLang="en-US" sz="2400" b="1" dirty="0">
              <a:solidFill>
                <a:schemeClr val="bg1"/>
              </a:solidFill>
              <a:latin typeface="+mj-ea"/>
              <a:ea typeface="+mj-ea"/>
            </a:endParaRPr>
          </a:p>
        </p:txBody>
      </p:sp>
    </p:spTree>
    <p:extLst>
      <p:ext uri="{BB962C8B-B14F-4D97-AF65-F5344CB8AC3E}">
        <p14:creationId xmlns:p14="http://schemas.microsoft.com/office/powerpoint/2010/main" val="1680449631"/>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498" y="0"/>
            <a:ext cx="4572000" cy="2933700"/>
          </a:xfrm>
          <a:prstGeom prst="rect">
            <a:avLst/>
          </a:prstGeom>
        </p:spPr>
      </p:pic>
      <p:sp>
        <p:nvSpPr>
          <p:cNvPr id="4" name="矩形 3"/>
          <p:cNvSpPr/>
          <p:nvPr/>
        </p:nvSpPr>
        <p:spPr>
          <a:xfrm>
            <a:off x="5556762" y="2557529"/>
            <a:ext cx="888641" cy="376171"/>
          </a:xfrm>
          <a:prstGeom prst="rect">
            <a:avLst/>
          </a:prstGeom>
          <a:gradFill>
            <a:gsLst>
              <a:gs pos="0">
                <a:srgbClr val="E6E1C7"/>
              </a:gs>
              <a:gs pos="22000">
                <a:srgbClr val="F9F7E5"/>
              </a:gs>
              <a:gs pos="49000">
                <a:srgbClr val="EFEACC"/>
              </a:gs>
              <a:gs pos="83000">
                <a:srgbClr val="EAE5C7"/>
              </a:gs>
              <a:gs pos="100000">
                <a:srgbClr val="DBD5B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4"/>
          <p:cNvSpPr>
            <a:spLocks noChangeArrowheads="1"/>
          </p:cNvSpPr>
          <p:nvPr/>
        </p:nvSpPr>
        <p:spPr bwMode="auto">
          <a:xfrm>
            <a:off x="2743671" y="3429104"/>
            <a:ext cx="3231654" cy="2859729"/>
          </a:xfrm>
          <a:prstGeom prst="rect">
            <a:avLst/>
          </a:prstGeom>
          <a:solidFill>
            <a:schemeClr val="bg1"/>
          </a:solidFill>
          <a:ln>
            <a:noFill/>
          </a:ln>
          <a:effectLst/>
        </p:spPr>
        <p:txBody>
          <a:bodyPr vert="horz" wrap="none" lIns="0" tIns="0" rIns="0" bIns="88872" numCol="1" anchor="ctr" anchorCtr="0" compatLnSpc="1">
            <a:prstTxWarp prst="textNoShape">
              <a:avLst/>
            </a:prstTxWarp>
            <a:spAutoFit/>
          </a:bodyPr>
          <a:lstStyle/>
          <a:p>
            <a:pPr marL="0" marR="0" lvl="0" indent="0" algn="ctr" defTabSz="914400" rtl="0" eaLnBrk="0" fontAlgn="base" latinLnBrk="0" hangingPunct="0">
              <a:spcBef>
                <a:spcPct val="0"/>
              </a:spcBef>
              <a:spcAft>
                <a:spcPct val="0"/>
              </a:spcAft>
              <a:buClrTx/>
              <a:buSzTx/>
              <a:buFontTx/>
              <a:buNone/>
              <a:tabLst/>
            </a:pPr>
            <a:r>
              <a:rPr lang="zh-CN" dirty="0" smtClean="0"/>
              <a:t>善变</a:t>
            </a:r>
            <a:r>
              <a:rPr lang="zh-CN" dirty="0"/>
              <a:t>且百</a:t>
            </a:r>
            <a:r>
              <a:rPr lang="zh-CN" dirty="0" smtClean="0"/>
              <a:t>变</a:t>
            </a:r>
            <a:endParaRPr lang="en-US" altLang="zh-CN" dirty="0" smtClean="0"/>
          </a:p>
          <a:p>
            <a:pPr marL="0" marR="0" lvl="0" indent="0" algn="ctr" defTabSz="914400" rtl="0" eaLnBrk="0" fontAlgn="base" latinLnBrk="0" hangingPunct="0">
              <a:spcBef>
                <a:spcPct val="0"/>
              </a:spcBef>
              <a:spcAft>
                <a:spcPct val="0"/>
              </a:spcAft>
              <a:buClrTx/>
              <a:buSzTx/>
              <a:buFontTx/>
              <a:buNone/>
              <a:tabLst/>
            </a:pPr>
            <a:r>
              <a:rPr lang="zh-CN" dirty="0" smtClean="0"/>
              <a:t>坚强</a:t>
            </a:r>
            <a:r>
              <a:rPr lang="zh-CN" altLang="en-US" dirty="0" smtClean="0"/>
              <a:t>而柔弱</a:t>
            </a:r>
            <a:endParaRPr lang="en-US" altLang="zh-CN" dirty="0" smtClean="0"/>
          </a:p>
          <a:p>
            <a:pPr marL="0" marR="0" lvl="0" indent="0" algn="ctr" defTabSz="914400" rtl="0" eaLnBrk="0" fontAlgn="base" latinLnBrk="0" hangingPunct="0">
              <a:spcBef>
                <a:spcPct val="0"/>
              </a:spcBef>
              <a:spcAft>
                <a:spcPct val="0"/>
              </a:spcAft>
              <a:buClrTx/>
              <a:buSzTx/>
              <a:buFontTx/>
              <a:buNone/>
              <a:tabLst/>
            </a:pPr>
            <a:r>
              <a:rPr lang="zh-CN" altLang="en-US" dirty="0" smtClean="0"/>
              <a:t>偶尔会掉眼泪</a:t>
            </a:r>
            <a:endParaRPr lang="en-US" altLang="zh-CN" dirty="0" smtClean="0"/>
          </a:p>
          <a:p>
            <a:pPr marL="0" marR="0" lvl="0" indent="0" algn="ctr" defTabSz="914400" rtl="0" eaLnBrk="0" fontAlgn="base" latinLnBrk="0" hangingPunct="0">
              <a:spcBef>
                <a:spcPct val="0"/>
              </a:spcBef>
              <a:spcAft>
                <a:spcPct val="0"/>
              </a:spcAft>
              <a:buClrTx/>
              <a:buSzTx/>
              <a:buFontTx/>
              <a:buNone/>
              <a:tabLst/>
            </a:pPr>
            <a:r>
              <a:rPr lang="zh-CN" altLang="en-US" dirty="0" smtClean="0"/>
              <a:t>面对困难却也无所畏惧</a:t>
            </a:r>
            <a:endParaRPr lang="en-US" altLang="zh-CN" dirty="0" smtClean="0"/>
          </a:p>
          <a:p>
            <a:pPr marL="0" marR="0" lvl="0" indent="0" algn="ctr" defTabSz="914400" rtl="0" eaLnBrk="0" fontAlgn="base" latinLnBrk="0" hangingPunct="0">
              <a:spcBef>
                <a:spcPct val="0"/>
              </a:spcBef>
              <a:spcAft>
                <a:spcPct val="0"/>
              </a:spcAft>
              <a:buClrTx/>
              <a:buSzTx/>
              <a:buFontTx/>
              <a:buNone/>
              <a:tabLst/>
            </a:pPr>
            <a:r>
              <a:rPr lang="zh-CN" dirty="0" smtClean="0"/>
              <a:t>可以小鸟依人，</a:t>
            </a:r>
            <a:r>
              <a:rPr lang="zh-CN" altLang="en-US" dirty="0" smtClean="0"/>
              <a:t>也可以</a:t>
            </a:r>
            <a:r>
              <a:rPr lang="zh-CN" dirty="0" smtClean="0"/>
              <a:t>风风火火</a:t>
            </a:r>
            <a:endParaRPr lang="en-US" altLang="zh-CN" dirty="0" smtClean="0"/>
          </a:p>
          <a:p>
            <a:pPr marL="0" marR="0" lvl="0" indent="0" algn="ctr" defTabSz="914400" rtl="0" eaLnBrk="0" fontAlgn="base" latinLnBrk="0" hangingPunct="0">
              <a:spcBef>
                <a:spcPct val="0"/>
              </a:spcBef>
              <a:spcAft>
                <a:spcPct val="0"/>
              </a:spcAft>
              <a:buClrTx/>
              <a:buSzTx/>
              <a:buFontTx/>
              <a:buNone/>
              <a:tabLst/>
            </a:pPr>
            <a:endParaRPr lang="en-US" altLang="zh-CN" dirty="0" smtClean="0"/>
          </a:p>
          <a:p>
            <a:pPr marL="0" marR="0" lvl="0" indent="0" algn="ctr" defTabSz="914400" rtl="0" eaLnBrk="0" fontAlgn="base" latinLnBrk="0" hangingPunct="0">
              <a:spcBef>
                <a:spcPct val="0"/>
              </a:spcBef>
              <a:spcAft>
                <a:spcPct val="0"/>
              </a:spcAft>
              <a:buClrTx/>
              <a:buSzTx/>
              <a:buFontTx/>
              <a:buNone/>
              <a:tabLst/>
            </a:pPr>
            <a:r>
              <a:rPr lang="zh-CN" altLang="en-US" dirty="0" smtClean="0"/>
              <a:t>不可理喻，无法理解</a:t>
            </a:r>
            <a:endParaRPr lang="en-US" altLang="zh-CN" dirty="0" smtClean="0"/>
          </a:p>
          <a:p>
            <a:pPr marL="0" marR="0" lvl="0" indent="0" algn="ctr" defTabSz="914400" rtl="0" eaLnBrk="0" fontAlgn="base" latinLnBrk="0" hangingPunct="0">
              <a:spcBef>
                <a:spcPct val="0"/>
              </a:spcBef>
              <a:spcAft>
                <a:spcPct val="0"/>
              </a:spcAft>
              <a:buClrTx/>
              <a:buSzTx/>
              <a:buFontTx/>
              <a:buNone/>
              <a:tabLst/>
            </a:pPr>
            <a:r>
              <a:rPr lang="zh-CN" altLang="en-US" dirty="0" smtClean="0"/>
              <a:t>她们仿佛来自另一个行星</a:t>
            </a:r>
            <a:endParaRPr lang="en-US" altLang="zh-CN" dirty="0" smtClean="0"/>
          </a:p>
          <a:p>
            <a:pPr marL="0" marR="0" lvl="0" indent="0" algn="ctr" defTabSz="914400" rtl="0" eaLnBrk="0" fontAlgn="base" latinLnBrk="0" hangingPunct="0">
              <a:lnSpc>
                <a:spcPct val="150000"/>
              </a:lnSpc>
              <a:spcBef>
                <a:spcPct val="0"/>
              </a:spcBef>
              <a:spcAft>
                <a:spcPct val="0"/>
              </a:spcAft>
              <a:buClrTx/>
              <a:buSzTx/>
              <a:buFontTx/>
              <a:buNone/>
              <a:tabLst/>
            </a:pPr>
            <a:r>
              <a:rPr lang="zh-CN" altLang="en-US" sz="2400" b="1" dirty="0" smtClean="0"/>
              <a:t>你读懂你的她了么？</a:t>
            </a:r>
            <a:endParaRPr lang="zh-CN" sz="2400" b="1" dirty="0"/>
          </a:p>
        </p:txBody>
      </p:sp>
      <p:sp>
        <p:nvSpPr>
          <p:cNvPr id="10" name="矩形 9"/>
          <p:cNvSpPr/>
          <p:nvPr/>
        </p:nvSpPr>
        <p:spPr>
          <a:xfrm>
            <a:off x="5811829" y="2369444"/>
            <a:ext cx="833669" cy="188085"/>
          </a:xfrm>
          <a:prstGeom prst="rect">
            <a:avLst/>
          </a:prstGeom>
          <a:gradFill>
            <a:gsLst>
              <a:gs pos="0">
                <a:srgbClr val="E6E1C7"/>
              </a:gs>
              <a:gs pos="22000">
                <a:srgbClr val="F9F7E5"/>
              </a:gs>
              <a:gs pos="49000">
                <a:srgbClr val="EFEACC"/>
              </a:gs>
              <a:gs pos="83000">
                <a:srgbClr val="EAE5C7"/>
              </a:gs>
              <a:gs pos="100000">
                <a:srgbClr val="DBD5B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4966061"/>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0152" y="3016875"/>
            <a:ext cx="9272789" cy="2400300"/>
          </a:xfrm>
          <a:prstGeom prst="rect">
            <a:avLst/>
          </a:prstGeom>
          <a:solidFill>
            <a:schemeClr val="bg2">
              <a:lumMod val="10000"/>
              <a:alpha val="91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图片</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PICTURES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18727" y="3616860"/>
            <a:ext cx="6000750" cy="830997"/>
          </a:xfrm>
          <a:prstGeom prst="rect">
            <a:avLst/>
          </a:prstGeom>
          <a:noFill/>
        </p:spPr>
        <p:txBody>
          <a:bodyPr wrap="square" rtlCol="0">
            <a:spAutoFit/>
          </a:bodyPr>
          <a:lstStyle/>
          <a:p>
            <a:pPr algn="ctr"/>
            <a:r>
              <a:rPr lang="zh-CN" altLang="en-US" sz="2400" b="1" dirty="0" smtClean="0">
                <a:solidFill>
                  <a:schemeClr val="bg1"/>
                </a:solidFill>
                <a:latin typeface="+mn-ea"/>
              </a:rPr>
              <a:t>以文字为主还是以图片为主？</a:t>
            </a:r>
            <a:endParaRPr lang="en-US" altLang="zh-CN" sz="2400" b="1" dirty="0" smtClean="0">
              <a:solidFill>
                <a:schemeClr val="bg1"/>
              </a:solidFill>
              <a:latin typeface="+mn-ea"/>
            </a:endParaRPr>
          </a:p>
          <a:p>
            <a:endParaRPr lang="en-US" altLang="zh-CN" sz="2400" b="1" dirty="0" smtClean="0">
              <a:solidFill>
                <a:schemeClr val="bg1"/>
              </a:solidFill>
              <a:latin typeface="幼圆" panose="02010509060101010101" pitchFamily="49" charset="-122"/>
              <a:ea typeface="幼圆" panose="02010509060101010101" pitchFamily="49" charset="-122"/>
            </a:endParaRPr>
          </a:p>
        </p:txBody>
      </p:sp>
      <p:sp>
        <p:nvSpPr>
          <p:cNvPr id="8" name="文本框 7"/>
          <p:cNvSpPr txBox="1"/>
          <p:nvPr/>
        </p:nvSpPr>
        <p:spPr>
          <a:xfrm>
            <a:off x="1588120" y="1877881"/>
            <a:ext cx="4808115" cy="523220"/>
          </a:xfrm>
          <a:prstGeom prst="rect">
            <a:avLst/>
          </a:prstGeom>
          <a:noFill/>
        </p:spPr>
        <p:txBody>
          <a:bodyPr wrap="square" rtlCol="0">
            <a:spAutoFit/>
          </a:bodyPr>
          <a:lstStyle/>
          <a:p>
            <a:r>
              <a:rPr lang="zh-CN" altLang="en-US" sz="2800" b="1" dirty="0" smtClean="0">
                <a:solidFill>
                  <a:schemeClr val="bg2">
                    <a:lumMod val="10000"/>
                  </a:schemeClr>
                </a:solidFill>
                <a:latin typeface="幼圆" panose="02010509060101010101" pitchFamily="49" charset="-122"/>
                <a:ea typeface="幼圆" panose="02010509060101010101" pitchFamily="49" charset="-122"/>
              </a:rPr>
              <a:t>四问：图文如何排版？</a:t>
            </a:r>
            <a:endParaRPr lang="zh-CN" altLang="en-US" sz="2800" b="1" dirty="0">
              <a:solidFill>
                <a:schemeClr val="bg2">
                  <a:lumMod val="10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193334075"/>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992" t="3524" r="1542" b="1322"/>
          <a:stretch/>
        </p:blipFill>
        <p:spPr>
          <a:xfrm>
            <a:off x="360218" y="1662546"/>
            <a:ext cx="4087092" cy="2992582"/>
          </a:xfrm>
          <a:prstGeom prst="rect">
            <a:avLst/>
          </a:prstGeom>
        </p:spPr>
      </p:pic>
      <p:sp>
        <p:nvSpPr>
          <p:cNvPr id="4" name="矩形 3"/>
          <p:cNvSpPr/>
          <p:nvPr/>
        </p:nvSpPr>
        <p:spPr>
          <a:xfrm>
            <a:off x="8126569" y="167425"/>
            <a:ext cx="888642" cy="283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918365" y="3617892"/>
            <a:ext cx="3089562" cy="1115690"/>
          </a:xfrm>
          <a:prstGeom prst="rect">
            <a:avLst/>
          </a:prstGeom>
          <a:noFill/>
        </p:spPr>
        <p:txBody>
          <a:bodyPr wrap="square" rtlCol="0">
            <a:spAutoFit/>
          </a:bodyPr>
          <a:lstStyle/>
          <a:p>
            <a:pPr algn="ctr"/>
            <a:r>
              <a:rPr lang="en-US" altLang="zh-CN" sz="3200" dirty="0" smtClean="0">
                <a:latin typeface="+mn-ea"/>
              </a:rPr>
              <a:t>Steve Jobs</a:t>
            </a:r>
          </a:p>
          <a:p>
            <a:pPr algn="ctr"/>
            <a:r>
              <a:rPr lang="en-US" altLang="zh-CN" sz="2400" dirty="0" smtClean="0">
                <a:latin typeface="+mn-ea"/>
              </a:rPr>
              <a:t>1955-2011</a:t>
            </a:r>
          </a:p>
          <a:p>
            <a:pPr algn="ctr"/>
            <a:r>
              <a:rPr lang="en-US" altLang="zh-CN" sz="1050" dirty="0" smtClean="0">
                <a:latin typeface="+mn-ea"/>
              </a:rPr>
              <a:t>We owe every design we created for you.</a:t>
            </a:r>
            <a:endParaRPr lang="zh-CN" altLang="en-US" sz="1050" dirty="0">
              <a:latin typeface="+mn-ea"/>
            </a:endParaRPr>
          </a:p>
        </p:txBody>
      </p:sp>
      <p:sp>
        <p:nvSpPr>
          <p:cNvPr id="6" name="矩形 5"/>
          <p:cNvSpPr/>
          <p:nvPr/>
        </p:nvSpPr>
        <p:spPr>
          <a:xfrm>
            <a:off x="609600" y="2461413"/>
            <a:ext cx="1205345" cy="1057642"/>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4375843"/>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5111" t="-882" r="1542" b="1323"/>
          <a:stretch/>
        </p:blipFill>
        <p:spPr>
          <a:xfrm>
            <a:off x="2964872" y="1080655"/>
            <a:ext cx="3075710" cy="3131128"/>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
        <p:nvSpPr>
          <p:cNvPr id="3" name="矩形 2"/>
          <p:cNvSpPr/>
          <p:nvPr/>
        </p:nvSpPr>
        <p:spPr>
          <a:xfrm>
            <a:off x="2964872" y="2018068"/>
            <a:ext cx="443345" cy="1057642"/>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 name="文本框 3"/>
          <p:cNvSpPr txBox="1"/>
          <p:nvPr/>
        </p:nvSpPr>
        <p:spPr>
          <a:xfrm>
            <a:off x="3075710" y="4476874"/>
            <a:ext cx="3089562" cy="1115690"/>
          </a:xfrm>
          <a:prstGeom prst="rect">
            <a:avLst/>
          </a:prstGeom>
          <a:noFill/>
        </p:spPr>
        <p:txBody>
          <a:bodyPr wrap="square" rtlCol="0">
            <a:spAutoFit/>
          </a:bodyPr>
          <a:lstStyle/>
          <a:p>
            <a:pPr algn="ctr"/>
            <a:r>
              <a:rPr lang="en-US" altLang="zh-CN" sz="3200" dirty="0" smtClean="0">
                <a:latin typeface="+mn-ea"/>
              </a:rPr>
              <a:t>Steve Jobs</a:t>
            </a:r>
          </a:p>
          <a:p>
            <a:pPr algn="ctr"/>
            <a:r>
              <a:rPr lang="en-US" altLang="zh-CN" sz="2400" dirty="0" smtClean="0">
                <a:latin typeface="+mn-ea"/>
              </a:rPr>
              <a:t>1955-2011</a:t>
            </a:r>
          </a:p>
          <a:p>
            <a:pPr algn="ctr"/>
            <a:r>
              <a:rPr lang="en-US" altLang="zh-CN" sz="1050" dirty="0" smtClean="0">
                <a:latin typeface="+mn-ea"/>
              </a:rPr>
              <a:t>We owe every design we created for you.</a:t>
            </a:r>
            <a:endParaRPr lang="zh-CN" altLang="en-US" sz="1050" dirty="0">
              <a:latin typeface="+mn-ea"/>
            </a:endParaRPr>
          </a:p>
        </p:txBody>
      </p:sp>
    </p:spTree>
    <p:extLst>
      <p:ext uri="{BB962C8B-B14F-4D97-AF65-F5344CB8AC3E}">
        <p14:creationId xmlns:p14="http://schemas.microsoft.com/office/powerpoint/2010/main" val="2522633414"/>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992" t="3524" r="1542" b="1322"/>
          <a:stretch/>
        </p:blipFill>
        <p:spPr>
          <a:xfrm>
            <a:off x="137261" y="263236"/>
            <a:ext cx="9006739" cy="6594764"/>
          </a:xfrm>
          <a:prstGeom prst="rect">
            <a:avLst/>
          </a:prstGeom>
        </p:spPr>
      </p:pic>
      <p:sp>
        <p:nvSpPr>
          <p:cNvPr id="3" name="矩形 2"/>
          <p:cNvSpPr/>
          <p:nvPr/>
        </p:nvSpPr>
        <p:spPr>
          <a:xfrm>
            <a:off x="8395854" y="0"/>
            <a:ext cx="858982" cy="1057642"/>
          </a:xfrm>
          <a:prstGeom prst="rect">
            <a:avLst/>
          </a:prstGeom>
          <a:solidFill>
            <a:schemeClr val="bg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3620888"/>
      </p:ext>
    </p:extLst>
  </p:cSld>
  <p:clrMapOvr>
    <a:masterClrMapping/>
  </p:clrMapOvr>
  <p:transition spd="slow">
    <p:pu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0152" y="3016875"/>
            <a:ext cx="9272789" cy="2400300"/>
          </a:xfrm>
          <a:prstGeom prst="rect">
            <a:avLst/>
          </a:prstGeom>
          <a:solidFill>
            <a:schemeClr val="bg2">
              <a:lumMod val="10000"/>
              <a:alpha val="91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图片</a:t>
            </a:r>
            <a:r>
              <a:rPr lang="en-US" altLang="zh-CN" sz="2400" b="1" dirty="0" smtClean="0">
                <a:solidFill>
                  <a:schemeClr val="bg2">
                    <a:lumMod val="25000"/>
                  </a:schemeClr>
                </a:solidFill>
                <a:latin typeface="微软雅黑" panose="020B0503020204020204" pitchFamily="34" charset="-122"/>
                <a:ea typeface="微软雅黑" panose="020B0503020204020204" pitchFamily="34" charset="-122"/>
              </a:rPr>
              <a:t>PICTURES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18727" y="3616860"/>
            <a:ext cx="6000750" cy="1384995"/>
          </a:xfrm>
          <a:prstGeom prst="rect">
            <a:avLst/>
          </a:prstGeom>
          <a:noFill/>
        </p:spPr>
        <p:txBody>
          <a:bodyPr wrap="square" rtlCol="0">
            <a:spAutoFit/>
          </a:bodyPr>
          <a:lstStyle/>
          <a:p>
            <a:pPr algn="ctr"/>
            <a:r>
              <a:rPr lang="zh-CN" altLang="en-US" sz="2400" b="1" dirty="0" smtClean="0">
                <a:solidFill>
                  <a:schemeClr val="bg1"/>
                </a:solidFill>
                <a:latin typeface="+mn-ea"/>
              </a:rPr>
              <a:t>以文字为主还是以图片为主？</a:t>
            </a:r>
            <a:endParaRPr lang="en-US" altLang="zh-CN" sz="2400" b="1" dirty="0" smtClean="0">
              <a:solidFill>
                <a:schemeClr val="bg1"/>
              </a:solidFill>
              <a:latin typeface="+mn-ea"/>
            </a:endParaRPr>
          </a:p>
          <a:p>
            <a:endParaRPr lang="en-US" altLang="zh-CN" sz="2400" b="1" dirty="0" smtClean="0">
              <a:solidFill>
                <a:schemeClr val="bg1"/>
              </a:solidFill>
              <a:latin typeface="幼圆" panose="02010509060101010101" pitchFamily="49" charset="-122"/>
              <a:ea typeface="幼圆" panose="02010509060101010101" pitchFamily="49" charset="-122"/>
            </a:endParaRPr>
          </a:p>
          <a:p>
            <a:r>
              <a:rPr lang="en-US" altLang="zh-CN" sz="2400" b="1" dirty="0">
                <a:solidFill>
                  <a:schemeClr val="bg1"/>
                </a:solidFill>
                <a:latin typeface="幼圆" panose="02010509060101010101" pitchFamily="49" charset="-122"/>
                <a:ea typeface="幼圆" panose="02010509060101010101" pitchFamily="49" charset="-122"/>
              </a:rPr>
              <a:t>——</a:t>
            </a:r>
            <a:r>
              <a:rPr lang="zh-CN" altLang="en-US" sz="2400" b="1" dirty="0" smtClean="0">
                <a:solidFill>
                  <a:schemeClr val="bg1"/>
                </a:solidFill>
                <a:latin typeface="幼圆" panose="02010509060101010101" pitchFamily="49" charset="-122"/>
                <a:ea typeface="幼圆" panose="02010509060101010101" pitchFamily="49" charset="-122"/>
              </a:rPr>
              <a:t>越是</a:t>
            </a:r>
            <a:r>
              <a:rPr lang="zh-CN" altLang="en-US" sz="3600" b="1" dirty="0" smtClean="0">
                <a:solidFill>
                  <a:srgbClr val="FF9900"/>
                </a:solidFill>
                <a:latin typeface="幼圆" panose="02010509060101010101" pitchFamily="49" charset="-122"/>
                <a:ea typeface="幼圆" panose="02010509060101010101" pitchFamily="49" charset="-122"/>
              </a:rPr>
              <a:t>抽象</a:t>
            </a:r>
            <a:r>
              <a:rPr lang="zh-CN" altLang="en-US" sz="2400" b="1" dirty="0" smtClean="0">
                <a:solidFill>
                  <a:schemeClr val="bg1"/>
                </a:solidFill>
                <a:latin typeface="幼圆" panose="02010509060101010101" pitchFamily="49" charset="-122"/>
                <a:ea typeface="幼圆" panose="02010509060101010101" pitchFamily="49" charset="-122"/>
              </a:rPr>
              <a:t>的概念越适合用图说话</a:t>
            </a:r>
            <a:endParaRPr lang="zh-CN" altLang="en-US" sz="2400" b="1" dirty="0">
              <a:solidFill>
                <a:schemeClr val="bg1"/>
              </a:solidFill>
              <a:latin typeface="幼圆" panose="02010509060101010101" pitchFamily="49" charset="-122"/>
              <a:ea typeface="幼圆" panose="02010509060101010101" pitchFamily="49" charset="-122"/>
            </a:endParaRPr>
          </a:p>
        </p:txBody>
      </p:sp>
      <p:sp>
        <p:nvSpPr>
          <p:cNvPr id="8" name="文本框 7"/>
          <p:cNvSpPr txBox="1"/>
          <p:nvPr/>
        </p:nvSpPr>
        <p:spPr>
          <a:xfrm>
            <a:off x="1588120" y="1877881"/>
            <a:ext cx="4808115" cy="523220"/>
          </a:xfrm>
          <a:prstGeom prst="rect">
            <a:avLst/>
          </a:prstGeom>
          <a:noFill/>
        </p:spPr>
        <p:txBody>
          <a:bodyPr wrap="square" rtlCol="0">
            <a:spAutoFit/>
          </a:bodyPr>
          <a:lstStyle/>
          <a:p>
            <a:r>
              <a:rPr lang="zh-CN" altLang="en-US" sz="2800" b="1" dirty="0" smtClean="0">
                <a:solidFill>
                  <a:schemeClr val="bg2">
                    <a:lumMod val="10000"/>
                  </a:schemeClr>
                </a:solidFill>
                <a:latin typeface="幼圆" panose="02010509060101010101" pitchFamily="49" charset="-122"/>
                <a:ea typeface="幼圆" panose="02010509060101010101" pitchFamily="49" charset="-122"/>
              </a:rPr>
              <a:t>问：图文如何配合？</a:t>
            </a:r>
            <a:endParaRPr lang="zh-CN" altLang="en-US" sz="2800" b="1" dirty="0">
              <a:solidFill>
                <a:schemeClr val="bg2">
                  <a:lumMod val="10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601994882"/>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数据可视化</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88120" y="1608665"/>
            <a:ext cx="5586413" cy="369332"/>
          </a:xfrm>
          <a:prstGeom prst="rect">
            <a:avLst/>
          </a:prstGeom>
          <a:noFill/>
        </p:spPr>
        <p:txBody>
          <a:bodyPr wrap="square" rtlCol="0">
            <a:spAutoFit/>
          </a:bodyPr>
          <a:lstStyle/>
          <a:p>
            <a:r>
              <a:rPr lang="zh-CN" altLang="en-US" dirty="0" smtClean="0"/>
              <a:t>你是否还在用</a:t>
            </a:r>
            <a:r>
              <a:rPr lang="en-US" altLang="zh-CN" dirty="0" smtClean="0"/>
              <a:t>Office</a:t>
            </a:r>
            <a:r>
              <a:rPr lang="zh-CN" altLang="en-US" dirty="0" smtClean="0"/>
              <a:t>自带图标配色？</a:t>
            </a:r>
            <a:endParaRPr lang="zh-CN" altLang="en-US" dirty="0"/>
          </a:p>
        </p:txBody>
      </p:sp>
      <p:graphicFrame>
        <p:nvGraphicFramePr>
          <p:cNvPr id="9" name="图表 8"/>
          <p:cNvGraphicFramePr/>
          <p:nvPr>
            <p:extLst>
              <p:ext uri="{D42A27DB-BD31-4B8C-83A1-F6EECF244321}">
                <p14:modId xmlns:p14="http://schemas.microsoft.com/office/powerpoint/2010/main" val="4211273608"/>
              </p:ext>
            </p:extLst>
          </p:nvPr>
        </p:nvGraphicFramePr>
        <p:xfrm>
          <a:off x="-533400" y="2287044"/>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9"/>
          <p:cNvSpPr txBox="1"/>
          <p:nvPr/>
        </p:nvSpPr>
        <p:spPr>
          <a:xfrm>
            <a:off x="4514850" y="3708441"/>
            <a:ext cx="3243263" cy="830997"/>
          </a:xfrm>
          <a:prstGeom prst="rect">
            <a:avLst/>
          </a:prstGeom>
          <a:noFill/>
        </p:spPr>
        <p:txBody>
          <a:bodyPr wrap="square" rtlCol="0">
            <a:spAutoFit/>
          </a:bodyPr>
          <a:lstStyle/>
          <a:p>
            <a:r>
              <a:rPr lang="zh-CN" altLang="en-US" sz="2400" b="1" dirty="0" smtClean="0"/>
              <a:t>其实，数据</a:t>
            </a:r>
            <a:endParaRPr lang="en-US" altLang="zh-CN" sz="2400" b="1" dirty="0" smtClean="0"/>
          </a:p>
          <a:p>
            <a:r>
              <a:rPr lang="zh-CN" altLang="en-US" sz="2400" b="1" dirty="0" smtClean="0"/>
              <a:t>还有更多的可能性！</a:t>
            </a:r>
            <a:endParaRPr lang="zh-CN" altLang="en-US" sz="6600" b="1" dirty="0"/>
          </a:p>
        </p:txBody>
      </p:sp>
      <p:cxnSp>
        <p:nvCxnSpPr>
          <p:cNvPr id="12" name="直接箭头连接符 11"/>
          <p:cNvCxnSpPr/>
          <p:nvPr/>
        </p:nvCxnSpPr>
        <p:spPr>
          <a:xfrm>
            <a:off x="7543800" y="4057650"/>
            <a:ext cx="1471612" cy="0"/>
          </a:xfrm>
          <a:prstGeom prst="straightConnector1">
            <a:avLst/>
          </a:prstGeom>
          <a:ln w="76200">
            <a:solidFill>
              <a:srgbClr val="0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3237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21" y="2209244"/>
            <a:ext cx="5464304" cy="3081375"/>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sp>
        <p:nvSpPr>
          <p:cNvPr id="4" name="文本框 3"/>
          <p:cNvSpPr txBox="1"/>
          <p:nvPr/>
        </p:nvSpPr>
        <p:spPr>
          <a:xfrm>
            <a:off x="1009649" y="1492182"/>
            <a:ext cx="7029450" cy="369332"/>
          </a:xfrm>
          <a:prstGeom prst="rect">
            <a:avLst/>
          </a:prstGeom>
          <a:noFill/>
        </p:spPr>
        <p:txBody>
          <a:bodyPr wrap="square" rtlCol="0">
            <a:spAutoFit/>
          </a:bodyPr>
          <a:lstStyle/>
          <a:p>
            <a:r>
              <a:rPr lang="zh-CN" altLang="en-US" b="1" dirty="0" smtClean="0">
                <a:latin typeface="+mn-ea"/>
              </a:rPr>
              <a:t>条形图、饼状图、折现图</a:t>
            </a:r>
            <a:r>
              <a:rPr lang="en-US" altLang="zh-CN" b="1" dirty="0" smtClean="0">
                <a:latin typeface="+mn-ea"/>
              </a:rPr>
              <a:t>……</a:t>
            </a:r>
            <a:r>
              <a:rPr lang="zh-CN" altLang="en-US" b="1" dirty="0" smtClean="0">
                <a:latin typeface="+mn-ea"/>
              </a:rPr>
              <a:t>如果真的要用，那也要跟别人不一样！</a:t>
            </a:r>
            <a:endParaRPr lang="zh-CN" altLang="en-US" b="1" dirty="0">
              <a:latin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464" y="3406979"/>
            <a:ext cx="5464303" cy="3073671"/>
          </a:xfrm>
          <a:prstGeom prst="rect">
            <a:avLst/>
          </a:prstGeom>
          <a:solidFill>
            <a:srgbClr val="000000">
              <a:shade val="95000"/>
            </a:srgbClr>
          </a:solidFill>
          <a:ln w="19050" cap="sq">
            <a:solidFill>
              <a:srgbClr val="000000"/>
            </a:solidFill>
            <a:miter lim="800000"/>
          </a:ln>
          <a:effectLst>
            <a:outerShdw blurRad="254000" dist="190500" dir="2700000" sy="90000" algn="bl" rotWithShape="0">
              <a:srgbClr val="000000">
                <a:alpha val="40000"/>
              </a:srgbClr>
            </a:outerShdw>
          </a:effectLst>
        </p:spPr>
      </p:pic>
      <p:sp>
        <p:nvSpPr>
          <p:cNvPr id="8" name="直角三角形 7"/>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数据可视化</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6761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 y="135732"/>
            <a:ext cx="4572000" cy="34290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362" y="954882"/>
            <a:ext cx="2871788" cy="2153841"/>
          </a:xfrm>
          <a:prstGeom prst="rect">
            <a:avLst/>
          </a:prstGeom>
        </p:spPr>
      </p:pic>
      <p:grpSp>
        <p:nvGrpSpPr>
          <p:cNvPr id="7" name="组合 6"/>
          <p:cNvGrpSpPr/>
          <p:nvPr/>
        </p:nvGrpSpPr>
        <p:grpSpPr>
          <a:xfrm>
            <a:off x="4729162" y="3564732"/>
            <a:ext cx="4286250" cy="2838450"/>
            <a:chOff x="1733550" y="4329113"/>
            <a:chExt cx="4286250" cy="283845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550" y="4329113"/>
              <a:ext cx="4286250" cy="2838450"/>
            </a:xfrm>
            <a:prstGeom prst="rect">
              <a:avLst/>
            </a:prstGeom>
          </p:spPr>
        </p:pic>
        <p:sp>
          <p:nvSpPr>
            <p:cNvPr id="6" name="矩形 5"/>
            <p:cNvSpPr/>
            <p:nvPr/>
          </p:nvSpPr>
          <p:spPr>
            <a:xfrm>
              <a:off x="1743075" y="4343400"/>
              <a:ext cx="1400175" cy="214313"/>
            </a:xfrm>
            <a:prstGeom prst="rect">
              <a:avLst/>
            </a:prstGeom>
            <a:solidFill>
              <a:srgbClr val="000000"/>
            </a:solidFill>
            <a:ln>
              <a:solidFill>
                <a:srgbClr val="01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457198" y="4106794"/>
            <a:ext cx="3557589" cy="2031325"/>
          </a:xfrm>
          <a:prstGeom prst="rect">
            <a:avLst/>
          </a:prstGeom>
          <a:noFill/>
        </p:spPr>
        <p:txBody>
          <a:bodyPr wrap="square" rtlCol="0">
            <a:spAutoFit/>
          </a:bodyPr>
          <a:lstStyle/>
          <a:p>
            <a:r>
              <a:rPr lang="en-US" altLang="zh-CN" dirty="0"/>
              <a:t> </a:t>
            </a:r>
            <a:r>
              <a:rPr lang="en-US" altLang="zh-CN" dirty="0" smtClean="0"/>
              <a:t>       </a:t>
            </a:r>
            <a:r>
              <a:rPr lang="zh-CN" altLang="en-US" dirty="0" smtClean="0"/>
              <a:t>在</a:t>
            </a:r>
            <a:r>
              <a:rPr lang="en-US" altLang="zh-CN" dirty="0" smtClean="0"/>
              <a:t>《</a:t>
            </a:r>
            <a:r>
              <a:rPr lang="zh-CN" altLang="en-US" dirty="0" smtClean="0"/>
              <a:t>演说之禅</a:t>
            </a:r>
            <a:r>
              <a:rPr lang="en-US" altLang="zh-CN" dirty="0" smtClean="0"/>
              <a:t>》</a:t>
            </a:r>
            <a:r>
              <a:rPr lang="zh-CN" altLang="en-US" dirty="0" smtClean="0"/>
              <a:t>中，作者</a:t>
            </a:r>
            <a:r>
              <a:rPr lang="en-US" altLang="zh-CN"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Garr </a:t>
            </a:r>
            <a:r>
              <a:rPr lang="en-US" altLang="zh-CN" dirty="0" smtClean="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Reynolds</a:t>
            </a:r>
            <a:r>
              <a:rPr lang="zh-CN" altLang="en-US" dirty="0" smtClean="0"/>
              <a:t>形容乔布斯为最具  沟通魅力的大师级人物。</a:t>
            </a:r>
            <a:endParaRPr lang="en-US" altLang="zh-CN" dirty="0" smtClean="0"/>
          </a:p>
          <a:p>
            <a:endParaRPr lang="en-US" altLang="zh-CN" dirty="0" smtClean="0"/>
          </a:p>
          <a:p>
            <a:r>
              <a:rPr lang="zh-CN" altLang="en-US" dirty="0" smtClean="0"/>
              <a:t>        他的每一次演讲，是完美的产品展现，也是一次完美的</a:t>
            </a:r>
            <a:r>
              <a:rPr lang="en-US" altLang="zh-CN" dirty="0" smtClean="0"/>
              <a:t>PPT</a:t>
            </a:r>
            <a:r>
              <a:rPr lang="zh-CN" altLang="en-US" dirty="0" smtClean="0"/>
              <a:t>展示。</a:t>
            </a:r>
            <a:endParaRPr lang="zh-CN" altLang="en-US"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895403673"/>
      </p:ext>
    </p:extLst>
  </p:cSld>
  <p:clrMapOvr>
    <a:masterClrMapping/>
  </p:clrMapOvr>
  <p:transition spd="slow">
    <p:push/>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快餐图表.bmp"/>
          <p:cNvPicPr>
            <a:picLocks noChangeAspect="1"/>
          </p:cNvPicPr>
          <p:nvPr/>
        </p:nvPicPr>
        <p:blipFill>
          <a:blip r:embed="rId2"/>
          <a:stretch>
            <a:fillRect/>
          </a:stretch>
        </p:blipFill>
        <p:spPr>
          <a:xfrm>
            <a:off x="2143125" y="1857375"/>
            <a:ext cx="4857750" cy="4435475"/>
          </a:xfrm>
          <a:prstGeom prst="rect">
            <a:avLst/>
          </a:prstGeom>
          <a:effectLst>
            <a:outerShdw blurRad="63500" sx="102000" sy="102000" algn="ctr" rotWithShape="0">
              <a:prstClr val="black">
                <a:alpha val="40000"/>
              </a:prstClr>
            </a:outerShdw>
          </a:effectLst>
        </p:spPr>
      </p:pic>
      <p:sp>
        <p:nvSpPr>
          <p:cNvPr id="3" name="标题 8"/>
          <p:cNvSpPr txBox="1">
            <a:spLocks/>
          </p:cNvSpPr>
          <p:nvPr/>
        </p:nvSpPr>
        <p:spPr>
          <a:xfrm>
            <a:off x="2514600" y="917575"/>
            <a:ext cx="82296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600" dirty="0" smtClean="0"/>
              <a:t>创意：图表图形化</a:t>
            </a:r>
            <a:endParaRPr lang="zh-CN" altLang="en-US" sz="3600" dirty="0"/>
          </a:p>
        </p:txBody>
      </p:sp>
    </p:spTree>
    <p:extLst>
      <p:ext uri="{BB962C8B-B14F-4D97-AF65-F5344CB8AC3E}">
        <p14:creationId xmlns:p14="http://schemas.microsoft.com/office/powerpoint/2010/main" val="57001905"/>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9" descr="世界高楼.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913" y="1143000"/>
            <a:ext cx="9020175"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4"/>
          <p:cNvSpPr txBox="1">
            <a:spLocks/>
          </p:cNvSpPr>
          <p:nvPr/>
        </p:nvSpPr>
        <p:spPr>
          <a:xfrm>
            <a:off x="2786063" y="422275"/>
            <a:ext cx="8229600"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600" dirty="0" smtClean="0"/>
              <a:t>创意：用实物代替</a:t>
            </a:r>
            <a:endParaRPr lang="zh-CN" altLang="en-US" sz="3600" dirty="0"/>
          </a:p>
        </p:txBody>
      </p:sp>
    </p:spTree>
    <p:extLst>
      <p:ext uri="{BB962C8B-B14F-4D97-AF65-F5344CB8AC3E}">
        <p14:creationId xmlns:p14="http://schemas.microsoft.com/office/powerpoint/2010/main" val="1439162995"/>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a:spLocks/>
          </p:cNvSpPr>
          <p:nvPr/>
        </p:nvSpPr>
        <p:spPr>
          <a:xfrm>
            <a:off x="2786063" y="422275"/>
            <a:ext cx="4157662" cy="7207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600" dirty="0" smtClean="0"/>
              <a:t>创意：图片化</a:t>
            </a:r>
            <a:endParaRPr lang="zh-CN" altLang="en-US" sz="3600" dirty="0"/>
          </a:p>
        </p:txBody>
      </p:sp>
      <p:grpSp>
        <p:nvGrpSpPr>
          <p:cNvPr id="112" name="组合 111"/>
          <p:cNvGrpSpPr/>
          <p:nvPr/>
        </p:nvGrpSpPr>
        <p:grpSpPr>
          <a:xfrm>
            <a:off x="1319421" y="2938089"/>
            <a:ext cx="2996567" cy="3171827"/>
            <a:chOff x="1319421" y="2938089"/>
            <a:chExt cx="2996567" cy="3171827"/>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006" y="2938089"/>
              <a:ext cx="268247" cy="688908"/>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838" y="2938089"/>
              <a:ext cx="268247" cy="688908"/>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670" y="2938089"/>
              <a:ext cx="268247" cy="688908"/>
            </a:xfrm>
            <a:prstGeom prst="rect">
              <a:avLst/>
            </a:prstGeom>
          </p:spPr>
        </p:pic>
        <p:pic>
          <p:nvPicPr>
            <p:cNvPr id="47" name="图片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421" y="3750923"/>
              <a:ext cx="268247" cy="688908"/>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53" y="3750923"/>
              <a:ext cx="268247" cy="688908"/>
            </a:xfrm>
            <a:prstGeom prst="rect">
              <a:avLst/>
            </a:prstGeom>
          </p:spPr>
        </p:pic>
        <p:pic>
          <p:nvPicPr>
            <p:cNvPr id="49" name="图片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085" y="3750923"/>
              <a:ext cx="268247" cy="688908"/>
            </a:xfrm>
            <a:prstGeom prst="rect">
              <a:avLst/>
            </a:prstGeom>
          </p:spPr>
        </p:pic>
        <p:pic>
          <p:nvPicPr>
            <p:cNvPr id="50" name="图片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917" y="3750923"/>
              <a:ext cx="268247" cy="688908"/>
            </a:xfrm>
            <a:prstGeom prst="rect">
              <a:avLst/>
            </a:prstGeom>
          </p:spPr>
        </p:pic>
        <p:pic>
          <p:nvPicPr>
            <p:cNvPr id="51" name="图片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749" y="3750923"/>
              <a:ext cx="268247" cy="688908"/>
            </a:xfrm>
            <a:prstGeom prst="rect">
              <a:avLst/>
            </a:prstGeom>
          </p:spPr>
        </p:pic>
        <p:pic>
          <p:nvPicPr>
            <p:cNvPr id="52" name="图片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581" y="3750923"/>
              <a:ext cx="268247" cy="688908"/>
            </a:xfrm>
            <a:prstGeom prst="rect">
              <a:avLst/>
            </a:prstGeom>
          </p:spPr>
        </p:pic>
        <p:pic>
          <p:nvPicPr>
            <p:cNvPr id="53" name="图片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413" y="3750923"/>
              <a:ext cx="268247" cy="688908"/>
            </a:xfrm>
            <a:prstGeom prst="rect">
              <a:avLst/>
            </a:prstGeom>
          </p:spPr>
        </p:pic>
        <p:pic>
          <p:nvPicPr>
            <p:cNvPr id="54" name="图片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245" y="3750923"/>
              <a:ext cx="268247" cy="688908"/>
            </a:xfrm>
            <a:prstGeom prst="rect">
              <a:avLst/>
            </a:prstGeom>
          </p:spPr>
        </p:pic>
        <p:pic>
          <p:nvPicPr>
            <p:cNvPr id="55" name="图片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077" y="3750923"/>
              <a:ext cx="268247" cy="688908"/>
            </a:xfrm>
            <a:prstGeom prst="rect">
              <a:avLst/>
            </a:prstGeom>
          </p:spPr>
        </p:pic>
        <p:pic>
          <p:nvPicPr>
            <p:cNvPr id="56" name="图片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909" y="3750923"/>
              <a:ext cx="268247" cy="688908"/>
            </a:xfrm>
            <a:prstGeom prst="rect">
              <a:avLst/>
            </a:prstGeom>
          </p:spPr>
        </p:pic>
        <p:pic>
          <p:nvPicPr>
            <p:cNvPr id="57" name="图片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41" y="3750923"/>
              <a:ext cx="268247" cy="688908"/>
            </a:xfrm>
            <a:prstGeom prst="rect">
              <a:avLst/>
            </a:prstGeom>
          </p:spPr>
        </p:pic>
        <p:pic>
          <p:nvPicPr>
            <p:cNvPr id="58" name="图片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006" y="4608174"/>
              <a:ext cx="268247" cy="688908"/>
            </a:xfrm>
            <a:prstGeom prst="rect">
              <a:avLst/>
            </a:prstGeom>
          </p:spPr>
        </p:pic>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838" y="4608174"/>
              <a:ext cx="268247" cy="688908"/>
            </a:xfrm>
            <a:prstGeom prst="rect">
              <a:avLst/>
            </a:prstGeom>
          </p:spPr>
        </p:pic>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670" y="4608174"/>
              <a:ext cx="268247" cy="688908"/>
            </a:xfrm>
            <a:prstGeom prst="rect">
              <a:avLst/>
            </a:prstGeom>
          </p:spPr>
        </p:pic>
        <p:pic>
          <p:nvPicPr>
            <p:cNvPr id="61" name="图片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421" y="5421008"/>
              <a:ext cx="268247" cy="688908"/>
            </a:xfrm>
            <a:prstGeom prst="rect">
              <a:avLst/>
            </a:prstGeom>
          </p:spPr>
        </p:pic>
        <p:pic>
          <p:nvPicPr>
            <p:cNvPr id="62" name="图片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53" y="5421008"/>
              <a:ext cx="268247" cy="688908"/>
            </a:xfrm>
            <a:prstGeom prst="rect">
              <a:avLst/>
            </a:prstGeom>
          </p:spPr>
        </p:pic>
        <p:pic>
          <p:nvPicPr>
            <p:cNvPr id="63" name="图片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085" y="5421008"/>
              <a:ext cx="268247" cy="688908"/>
            </a:xfrm>
            <a:prstGeom prst="rect">
              <a:avLst/>
            </a:prstGeom>
          </p:spPr>
        </p:pic>
        <p:pic>
          <p:nvPicPr>
            <p:cNvPr id="64" name="图片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917" y="5421008"/>
              <a:ext cx="268247" cy="688908"/>
            </a:xfrm>
            <a:prstGeom prst="rect">
              <a:avLst/>
            </a:prstGeom>
          </p:spPr>
        </p:pic>
        <p:pic>
          <p:nvPicPr>
            <p:cNvPr id="65" name="图片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749" y="5421008"/>
              <a:ext cx="268247" cy="688908"/>
            </a:xfrm>
            <a:prstGeom prst="rect">
              <a:avLst/>
            </a:prstGeom>
          </p:spPr>
        </p:pic>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581" y="5421008"/>
              <a:ext cx="268247" cy="688908"/>
            </a:xfrm>
            <a:prstGeom prst="rect">
              <a:avLst/>
            </a:prstGeom>
          </p:spPr>
        </p:pic>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413" y="5421008"/>
              <a:ext cx="268247" cy="688908"/>
            </a:xfrm>
            <a:prstGeom prst="rect">
              <a:avLst/>
            </a:prstGeom>
          </p:spPr>
        </p:pic>
        <p:pic>
          <p:nvPicPr>
            <p:cNvPr id="68" name="图片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245" y="5421008"/>
              <a:ext cx="268247" cy="688908"/>
            </a:xfrm>
            <a:prstGeom prst="rect">
              <a:avLst/>
            </a:prstGeom>
          </p:spPr>
        </p:pic>
        <p:pic>
          <p:nvPicPr>
            <p:cNvPr id="69" name="图片 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077" y="5421008"/>
              <a:ext cx="268247" cy="688908"/>
            </a:xfrm>
            <a:prstGeom prst="rect">
              <a:avLst/>
            </a:prstGeom>
          </p:spPr>
        </p:pic>
        <p:pic>
          <p:nvPicPr>
            <p:cNvPr id="70" name="图片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909" y="5421008"/>
              <a:ext cx="268247" cy="688908"/>
            </a:xfrm>
            <a:prstGeom prst="rect">
              <a:avLst/>
            </a:prstGeom>
          </p:spPr>
        </p:pic>
        <p:pic>
          <p:nvPicPr>
            <p:cNvPr id="71" name="图片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41" y="5421008"/>
              <a:ext cx="268247" cy="688908"/>
            </a:xfrm>
            <a:prstGeom prst="rect">
              <a:avLst/>
            </a:prstGeom>
          </p:spPr>
        </p:pic>
        <p:pic>
          <p:nvPicPr>
            <p:cNvPr id="73" name="图片 7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024" y="4608174"/>
              <a:ext cx="268247" cy="688908"/>
            </a:xfrm>
            <a:prstGeom prst="rect">
              <a:avLst/>
            </a:prstGeom>
          </p:spPr>
        </p:pic>
        <p:pic>
          <p:nvPicPr>
            <p:cNvPr id="74" name="图片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856" y="4608174"/>
              <a:ext cx="268247" cy="688908"/>
            </a:xfrm>
            <a:prstGeom prst="rect">
              <a:avLst/>
            </a:prstGeom>
          </p:spPr>
        </p:pic>
        <p:pic>
          <p:nvPicPr>
            <p:cNvPr id="75" name="图片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7688" y="4608174"/>
              <a:ext cx="268247" cy="688908"/>
            </a:xfrm>
            <a:prstGeom prst="rect">
              <a:avLst/>
            </a:prstGeom>
          </p:spPr>
        </p:pic>
        <p:pic>
          <p:nvPicPr>
            <p:cNvPr id="76" name="图片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828" y="4608174"/>
              <a:ext cx="268247" cy="688908"/>
            </a:xfrm>
            <a:prstGeom prst="rect">
              <a:avLst/>
            </a:prstGeom>
          </p:spPr>
        </p:pic>
        <p:pic>
          <p:nvPicPr>
            <p:cNvPr id="77" name="图片 7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660" y="4608174"/>
              <a:ext cx="268247" cy="688908"/>
            </a:xfrm>
            <a:prstGeom prst="rect">
              <a:avLst/>
            </a:prstGeom>
          </p:spPr>
        </p:pic>
        <p:pic>
          <p:nvPicPr>
            <p:cNvPr id="78" name="图片 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492" y="4608174"/>
              <a:ext cx="268247" cy="688908"/>
            </a:xfrm>
            <a:prstGeom prst="rect">
              <a:avLst/>
            </a:prstGeom>
          </p:spPr>
        </p:pic>
      </p:grpSp>
      <p:grpSp>
        <p:nvGrpSpPr>
          <p:cNvPr id="111" name="组合 110"/>
          <p:cNvGrpSpPr/>
          <p:nvPr/>
        </p:nvGrpSpPr>
        <p:grpSpPr>
          <a:xfrm>
            <a:off x="5816136" y="802303"/>
            <a:ext cx="1776647" cy="5307613"/>
            <a:chOff x="5545680" y="1150915"/>
            <a:chExt cx="1776647" cy="5307613"/>
          </a:xfrm>
        </p:grpSpPr>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5680" y="4737853"/>
              <a:ext cx="378602" cy="375573"/>
            </a:xfrm>
            <a:prstGeom prst="rect">
              <a:avLst/>
            </a:prstGeom>
          </p:spPr>
        </p:pic>
        <p:pic>
          <p:nvPicPr>
            <p:cNvPr id="80" name="图片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5680" y="4289486"/>
              <a:ext cx="378602" cy="375573"/>
            </a:xfrm>
            <a:prstGeom prst="rect">
              <a:avLst/>
            </a:prstGeom>
          </p:spPr>
        </p:pic>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5680" y="5634587"/>
              <a:ext cx="378602" cy="375573"/>
            </a:xfrm>
            <a:prstGeom prst="rect">
              <a:avLst/>
            </a:prstGeom>
          </p:spPr>
        </p:pic>
        <p:pic>
          <p:nvPicPr>
            <p:cNvPr id="82" name="图片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5680" y="6082955"/>
              <a:ext cx="378602" cy="375573"/>
            </a:xfrm>
            <a:prstGeom prst="rect">
              <a:avLst/>
            </a:prstGeom>
          </p:spPr>
        </p:pic>
        <p:pic>
          <p:nvPicPr>
            <p:cNvPr id="83" name="图片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5680" y="5186220"/>
              <a:ext cx="378602" cy="375573"/>
            </a:xfrm>
            <a:prstGeom prst="rect">
              <a:avLst/>
            </a:prstGeom>
          </p:spPr>
        </p:pic>
        <p:pic>
          <p:nvPicPr>
            <p:cNvPr id="84" name="图片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5680" y="3841119"/>
              <a:ext cx="378602" cy="375573"/>
            </a:xfrm>
            <a:prstGeom prst="rect">
              <a:avLst/>
            </a:prstGeom>
          </p:spPr>
        </p:pic>
        <p:pic>
          <p:nvPicPr>
            <p:cNvPr id="87" name="图片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36" y="4737853"/>
              <a:ext cx="378602" cy="375573"/>
            </a:xfrm>
            <a:prstGeom prst="rect">
              <a:avLst/>
            </a:prstGeom>
          </p:spPr>
        </p:pic>
        <p:pic>
          <p:nvPicPr>
            <p:cNvPr id="88" name="图片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36" y="4289486"/>
              <a:ext cx="378602" cy="375573"/>
            </a:xfrm>
            <a:prstGeom prst="rect">
              <a:avLst/>
            </a:prstGeom>
          </p:spPr>
        </p:pic>
        <p:pic>
          <p:nvPicPr>
            <p:cNvPr id="89" name="图片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36" y="5634587"/>
              <a:ext cx="378602" cy="375573"/>
            </a:xfrm>
            <a:prstGeom prst="rect">
              <a:avLst/>
            </a:prstGeom>
          </p:spPr>
        </p:pic>
        <p:pic>
          <p:nvPicPr>
            <p:cNvPr id="90" name="图片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36" y="6082955"/>
              <a:ext cx="378602" cy="375573"/>
            </a:xfrm>
            <a:prstGeom prst="rect">
              <a:avLst/>
            </a:prstGeom>
          </p:spPr>
        </p:pic>
        <p:pic>
          <p:nvPicPr>
            <p:cNvPr id="91" name="图片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36" y="5186220"/>
              <a:ext cx="378602" cy="375573"/>
            </a:xfrm>
            <a:prstGeom prst="rect">
              <a:avLst/>
            </a:prstGeom>
          </p:spPr>
        </p:pic>
        <p:pic>
          <p:nvPicPr>
            <p:cNvPr id="92" name="图片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36" y="3841119"/>
              <a:ext cx="378602" cy="375573"/>
            </a:xfrm>
            <a:prstGeom prst="rect">
              <a:avLst/>
            </a:prstGeom>
          </p:spPr>
        </p:pic>
        <p:pic>
          <p:nvPicPr>
            <p:cNvPr id="93" name="图片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36" y="3392751"/>
              <a:ext cx="378602" cy="375573"/>
            </a:xfrm>
            <a:prstGeom prst="rect">
              <a:avLst/>
            </a:prstGeom>
          </p:spPr>
        </p:pic>
        <p:pic>
          <p:nvPicPr>
            <p:cNvPr id="94" name="图片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36" y="2944384"/>
              <a:ext cx="378602" cy="375573"/>
            </a:xfrm>
            <a:prstGeom prst="rect">
              <a:avLst/>
            </a:prstGeom>
          </p:spPr>
        </p:pic>
        <p:pic>
          <p:nvPicPr>
            <p:cNvPr id="95" name="图片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9236" y="2496017"/>
              <a:ext cx="378602" cy="375573"/>
            </a:xfrm>
            <a:prstGeom prst="rect">
              <a:avLst/>
            </a:prstGeom>
          </p:spPr>
        </p:pic>
        <p:pic>
          <p:nvPicPr>
            <p:cNvPr id="96" name="图片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4737853"/>
              <a:ext cx="378602" cy="375573"/>
            </a:xfrm>
            <a:prstGeom prst="rect">
              <a:avLst/>
            </a:prstGeom>
          </p:spPr>
        </p:pic>
        <p:pic>
          <p:nvPicPr>
            <p:cNvPr id="97" name="图片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4289486"/>
              <a:ext cx="378602" cy="375573"/>
            </a:xfrm>
            <a:prstGeom prst="rect">
              <a:avLst/>
            </a:prstGeom>
          </p:spPr>
        </p:pic>
        <p:pic>
          <p:nvPicPr>
            <p:cNvPr id="98" name="图片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5634587"/>
              <a:ext cx="378602" cy="375573"/>
            </a:xfrm>
            <a:prstGeom prst="rect">
              <a:avLst/>
            </a:prstGeom>
          </p:spPr>
        </p:pic>
        <p:pic>
          <p:nvPicPr>
            <p:cNvPr id="99" name="图片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6082955"/>
              <a:ext cx="378602" cy="375573"/>
            </a:xfrm>
            <a:prstGeom prst="rect">
              <a:avLst/>
            </a:prstGeom>
          </p:spPr>
        </p:pic>
        <p:pic>
          <p:nvPicPr>
            <p:cNvPr id="100" name="图片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5186220"/>
              <a:ext cx="378602" cy="375573"/>
            </a:xfrm>
            <a:prstGeom prst="rect">
              <a:avLst/>
            </a:prstGeom>
          </p:spPr>
        </p:pic>
        <p:pic>
          <p:nvPicPr>
            <p:cNvPr id="101" name="图片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3841119"/>
              <a:ext cx="378602" cy="375573"/>
            </a:xfrm>
            <a:prstGeom prst="rect">
              <a:avLst/>
            </a:prstGeom>
          </p:spPr>
        </p:pic>
        <p:pic>
          <p:nvPicPr>
            <p:cNvPr id="102" name="图片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3392751"/>
              <a:ext cx="378602" cy="375573"/>
            </a:xfrm>
            <a:prstGeom prst="rect">
              <a:avLst/>
            </a:prstGeom>
          </p:spPr>
        </p:pic>
        <p:pic>
          <p:nvPicPr>
            <p:cNvPr id="103" name="图片 1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2944384"/>
              <a:ext cx="378602" cy="375573"/>
            </a:xfrm>
            <a:prstGeom prst="rect">
              <a:avLst/>
            </a:prstGeom>
          </p:spPr>
        </p:pic>
        <p:pic>
          <p:nvPicPr>
            <p:cNvPr id="104" name="图片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2496017"/>
              <a:ext cx="378602" cy="375573"/>
            </a:xfrm>
            <a:prstGeom prst="rect">
              <a:avLst/>
            </a:prstGeom>
          </p:spPr>
        </p:pic>
        <p:pic>
          <p:nvPicPr>
            <p:cNvPr id="107" name="图片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1599282"/>
              <a:ext cx="378602" cy="375573"/>
            </a:xfrm>
            <a:prstGeom prst="rect">
              <a:avLst/>
            </a:prstGeom>
          </p:spPr>
        </p:pic>
        <p:pic>
          <p:nvPicPr>
            <p:cNvPr id="108" name="图片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2047650"/>
              <a:ext cx="378602" cy="375573"/>
            </a:xfrm>
            <a:prstGeom prst="rect">
              <a:avLst/>
            </a:prstGeom>
          </p:spPr>
        </p:pic>
        <p:pic>
          <p:nvPicPr>
            <p:cNvPr id="109" name="图片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3725" y="1150915"/>
              <a:ext cx="378602" cy="375573"/>
            </a:xfrm>
            <a:prstGeom prst="rect">
              <a:avLst/>
            </a:prstGeom>
          </p:spPr>
        </p:pic>
      </p:grpSp>
    </p:spTree>
    <p:extLst>
      <p:ext uri="{BB962C8B-B14F-4D97-AF65-F5344CB8AC3E}">
        <p14:creationId xmlns:p14="http://schemas.microsoft.com/office/powerpoint/2010/main" val="1243286817"/>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101955" y="128789"/>
            <a:ext cx="2524260" cy="1803042"/>
          </a:xfrm>
          <a:prstGeom prst="rtTriangle">
            <a:avLst/>
          </a:prstGeom>
          <a:solidFill>
            <a:srgbClr val="FFCE33"/>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1533" y="476519"/>
            <a:ext cx="1206587"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设计</a:t>
            </a:r>
            <a:r>
              <a:rPr lang="en-US" altLang="zh-CN" sz="2400" b="1" dirty="0" smtClean="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88121" y="938184"/>
            <a:ext cx="2468724" cy="461665"/>
          </a:xfrm>
          <a:prstGeom prst="rect">
            <a:avLst/>
          </a:prstGeom>
          <a:noFill/>
        </p:spPr>
        <p:txBody>
          <a:bodyPr wrap="square" rtlCol="0">
            <a:spAutoFit/>
          </a:bodyPr>
          <a:lstStyle/>
          <a:p>
            <a:r>
              <a:rPr lang="zh-CN" altLang="en-US" sz="2400" b="1" dirty="0" smtClean="0">
                <a:solidFill>
                  <a:schemeClr val="bg2">
                    <a:lumMod val="25000"/>
                  </a:schemeClr>
                </a:solidFill>
                <a:latin typeface="微软雅黑" panose="020B0503020204020204" pitchFamily="34" charset="-122"/>
                <a:ea typeface="微软雅黑" panose="020B0503020204020204" pitchFamily="34" charset="-122"/>
              </a:rPr>
              <a:t>数据可视化</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1364085" y="1864853"/>
            <a:ext cx="6779790" cy="742950"/>
          </a:xfrm>
          <a:prstGeom prst="rect">
            <a:avLst/>
          </a:prstGeom>
          <a:solidFill>
            <a:schemeClr val="bg2">
              <a:lumMod val="1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2400" b="1" dirty="0" smtClean="0"/>
              <a:t>做个</a:t>
            </a:r>
            <a:r>
              <a:rPr lang="zh-CN" altLang="en-US" sz="3600" dirty="0" smtClean="0">
                <a:solidFill>
                  <a:srgbClr val="FFFF00"/>
                </a:solidFill>
                <a:latin typeface="幼圆" panose="02010509060101010101" pitchFamily="49" charset="-122"/>
                <a:ea typeface="幼圆" panose="02010509060101010101" pitchFamily="49" charset="-122"/>
              </a:rPr>
              <a:t>小调查</a:t>
            </a:r>
            <a:endParaRPr lang="zh-CN" altLang="en-US" sz="3600" dirty="0">
              <a:solidFill>
                <a:srgbClr val="FFFF00"/>
              </a:solidFill>
              <a:latin typeface="幼圆" panose="02010509060101010101" pitchFamily="49" charset="-122"/>
              <a:ea typeface="幼圆" panose="02010509060101010101" pitchFamily="49"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295" y="3098183"/>
            <a:ext cx="1263769" cy="1358081"/>
          </a:xfrm>
          <a:prstGeom prst="rect">
            <a:avLst/>
          </a:prstGeom>
        </p:spPr>
      </p:pic>
      <p:sp>
        <p:nvSpPr>
          <p:cNvPr id="10" name="矩形 9"/>
          <p:cNvSpPr/>
          <p:nvPr/>
        </p:nvSpPr>
        <p:spPr>
          <a:xfrm>
            <a:off x="0" y="5789153"/>
            <a:ext cx="9144000" cy="742950"/>
          </a:xfrm>
          <a:prstGeom prst="rect">
            <a:avLst/>
          </a:prstGeom>
          <a:solidFill>
            <a:schemeClr val="bg2">
              <a:lumMod val="1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2400" dirty="0" smtClean="0">
                <a:latin typeface="幼圆" panose="02010509060101010101" pitchFamily="49" charset="-122"/>
                <a:ea typeface="幼圆" panose="02010509060101010101" pitchFamily="49" charset="-122"/>
              </a:rPr>
              <a:t>有多少人用过这个功能</a:t>
            </a:r>
            <a:r>
              <a:rPr lang="en-US" altLang="zh-CN" sz="2400" dirty="0" smtClean="0">
                <a:latin typeface="幼圆" panose="02010509060101010101" pitchFamily="49" charset="-122"/>
                <a:ea typeface="幼圆" panose="02010509060101010101" pitchFamily="49" charset="-122"/>
              </a:rPr>
              <a:t>?</a:t>
            </a:r>
            <a:r>
              <a:rPr lang="zh-CN" altLang="en-US" sz="2400" dirty="0" smtClean="0">
                <a:latin typeface="幼圆" panose="02010509060101010101" pitchFamily="49" charset="-122"/>
                <a:ea typeface="幼圆" panose="02010509060101010101" pitchFamily="49" charset="-122"/>
              </a:rPr>
              <a:t>或者说有多少人按过这个按钮？</a:t>
            </a:r>
            <a:endParaRPr lang="zh-CN" altLang="en-US" sz="3600" dirty="0">
              <a:solidFill>
                <a:srgbClr val="FFFF00"/>
              </a:solidFill>
              <a:latin typeface="幼圆" panose="02010509060101010101" pitchFamily="49" charset="-122"/>
              <a:ea typeface="幼圆" panose="02010509060101010101" pitchFamily="49" charset="-122"/>
            </a:endParaRPr>
          </a:p>
        </p:txBody>
      </p:sp>
      <p:grpSp>
        <p:nvGrpSpPr>
          <p:cNvPr id="13" name="组合 12"/>
          <p:cNvGrpSpPr/>
          <p:nvPr/>
        </p:nvGrpSpPr>
        <p:grpSpPr>
          <a:xfrm>
            <a:off x="2805844" y="4837717"/>
            <a:ext cx="520948" cy="720037"/>
            <a:chOff x="1839788" y="4741706"/>
            <a:chExt cx="520948" cy="720037"/>
          </a:xfrm>
        </p:grpSpPr>
        <p:sp>
          <p:nvSpPr>
            <p:cNvPr id="11" name="椭圆 10"/>
            <p:cNvSpPr/>
            <p:nvPr/>
          </p:nvSpPr>
          <p:spPr>
            <a:xfrm>
              <a:off x="1914525" y="4741706"/>
              <a:ext cx="371475" cy="371475"/>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2" name="等腰三角形 11"/>
            <p:cNvSpPr/>
            <p:nvPr/>
          </p:nvSpPr>
          <p:spPr>
            <a:xfrm>
              <a:off x="1839788" y="5012650"/>
              <a:ext cx="520948" cy="44909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4" name="组合 13"/>
          <p:cNvGrpSpPr/>
          <p:nvPr/>
        </p:nvGrpSpPr>
        <p:grpSpPr>
          <a:xfrm>
            <a:off x="3502268" y="4837717"/>
            <a:ext cx="520948" cy="720037"/>
            <a:chOff x="1839788" y="4741706"/>
            <a:chExt cx="520948" cy="720037"/>
          </a:xfrm>
        </p:grpSpPr>
        <p:sp>
          <p:nvSpPr>
            <p:cNvPr id="15" name="椭圆 14"/>
            <p:cNvSpPr/>
            <p:nvPr/>
          </p:nvSpPr>
          <p:spPr>
            <a:xfrm>
              <a:off x="1914525" y="4741706"/>
              <a:ext cx="371475" cy="371475"/>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6" name="等腰三角形 15"/>
            <p:cNvSpPr/>
            <p:nvPr/>
          </p:nvSpPr>
          <p:spPr>
            <a:xfrm>
              <a:off x="1839788" y="5012650"/>
              <a:ext cx="520948" cy="44909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7" name="组合 16"/>
          <p:cNvGrpSpPr/>
          <p:nvPr/>
        </p:nvGrpSpPr>
        <p:grpSpPr>
          <a:xfrm>
            <a:off x="4198692" y="4837717"/>
            <a:ext cx="520948" cy="720037"/>
            <a:chOff x="1839788" y="4741706"/>
            <a:chExt cx="520948" cy="720037"/>
          </a:xfrm>
        </p:grpSpPr>
        <p:sp>
          <p:nvSpPr>
            <p:cNvPr id="18" name="椭圆 17"/>
            <p:cNvSpPr/>
            <p:nvPr/>
          </p:nvSpPr>
          <p:spPr>
            <a:xfrm>
              <a:off x="1914525" y="4741706"/>
              <a:ext cx="371475" cy="371475"/>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9" name="等腰三角形 18"/>
            <p:cNvSpPr/>
            <p:nvPr/>
          </p:nvSpPr>
          <p:spPr>
            <a:xfrm>
              <a:off x="1839788" y="5012650"/>
              <a:ext cx="520948" cy="44909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20" name="组合 19"/>
          <p:cNvGrpSpPr/>
          <p:nvPr/>
        </p:nvGrpSpPr>
        <p:grpSpPr>
          <a:xfrm>
            <a:off x="4895116" y="4837717"/>
            <a:ext cx="520948" cy="720037"/>
            <a:chOff x="1839788" y="4741706"/>
            <a:chExt cx="520948" cy="720037"/>
          </a:xfrm>
        </p:grpSpPr>
        <p:sp>
          <p:nvSpPr>
            <p:cNvPr id="21" name="椭圆 20"/>
            <p:cNvSpPr/>
            <p:nvPr/>
          </p:nvSpPr>
          <p:spPr>
            <a:xfrm>
              <a:off x="1914525" y="4741706"/>
              <a:ext cx="371475" cy="371475"/>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2" name="等腰三角形 21"/>
            <p:cNvSpPr/>
            <p:nvPr/>
          </p:nvSpPr>
          <p:spPr>
            <a:xfrm>
              <a:off x="1839788" y="5012650"/>
              <a:ext cx="520948" cy="44909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23" name="组合 22"/>
          <p:cNvGrpSpPr/>
          <p:nvPr/>
        </p:nvGrpSpPr>
        <p:grpSpPr>
          <a:xfrm>
            <a:off x="5591540" y="4837717"/>
            <a:ext cx="520948" cy="720037"/>
            <a:chOff x="1839788" y="4741706"/>
            <a:chExt cx="520948" cy="720037"/>
          </a:xfrm>
        </p:grpSpPr>
        <p:sp>
          <p:nvSpPr>
            <p:cNvPr id="24" name="椭圆 23"/>
            <p:cNvSpPr/>
            <p:nvPr/>
          </p:nvSpPr>
          <p:spPr>
            <a:xfrm>
              <a:off x="1914525" y="4741706"/>
              <a:ext cx="371475" cy="371475"/>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5" name="等腰三角形 24"/>
            <p:cNvSpPr/>
            <p:nvPr/>
          </p:nvSpPr>
          <p:spPr>
            <a:xfrm>
              <a:off x="1839788" y="5012650"/>
              <a:ext cx="520948" cy="44909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26" name="组合 25"/>
          <p:cNvGrpSpPr/>
          <p:nvPr/>
        </p:nvGrpSpPr>
        <p:grpSpPr>
          <a:xfrm>
            <a:off x="6287963" y="4837717"/>
            <a:ext cx="520948" cy="720037"/>
            <a:chOff x="1839788" y="4741706"/>
            <a:chExt cx="520948" cy="720037"/>
          </a:xfrm>
        </p:grpSpPr>
        <p:sp>
          <p:nvSpPr>
            <p:cNvPr id="27" name="椭圆 26"/>
            <p:cNvSpPr/>
            <p:nvPr/>
          </p:nvSpPr>
          <p:spPr>
            <a:xfrm>
              <a:off x="1914525" y="4741706"/>
              <a:ext cx="371475" cy="371475"/>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8" name="等腰三角形 27"/>
            <p:cNvSpPr/>
            <p:nvPr/>
          </p:nvSpPr>
          <p:spPr>
            <a:xfrm>
              <a:off x="1839788" y="5012650"/>
              <a:ext cx="520948" cy="44909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98637321"/>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539552" y="836712"/>
            <a:ext cx="417646" cy="360040"/>
          </a:xfrm>
          <a:prstGeom prst="triangle">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6"/>
          <p:cNvSpPr txBox="1"/>
          <p:nvPr/>
        </p:nvSpPr>
        <p:spPr>
          <a:xfrm>
            <a:off x="1259632" y="260648"/>
            <a:ext cx="6408712"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其实这是一个强大的插件商店，类似于</a:t>
            </a:r>
            <a:r>
              <a:rPr lang="en-US" altLang="zh-CN" dirty="0" smtClean="0">
                <a:solidFill>
                  <a:schemeClr val="bg1"/>
                </a:solidFill>
                <a:latin typeface="微软雅黑" pitchFamily="34" charset="-122"/>
                <a:ea typeface="微软雅黑" pitchFamily="34" charset="-122"/>
              </a:rPr>
              <a:t>OFFICE</a:t>
            </a:r>
            <a:r>
              <a:rPr lang="zh-CN" altLang="en-US" dirty="0" smtClean="0">
                <a:solidFill>
                  <a:schemeClr val="bg1"/>
                </a:solidFill>
                <a:latin typeface="微软雅黑" pitchFamily="34" charset="-122"/>
                <a:ea typeface="微软雅黑" pitchFamily="34" charset="-122"/>
              </a:rPr>
              <a:t>的</a:t>
            </a:r>
            <a:r>
              <a:rPr lang="en-US" altLang="zh-CN" dirty="0" smtClean="0">
                <a:solidFill>
                  <a:schemeClr val="bg1"/>
                </a:solidFill>
                <a:latin typeface="微软雅黑" pitchFamily="34" charset="-122"/>
                <a:ea typeface="微软雅黑" pitchFamily="34" charset="-122"/>
              </a:rPr>
              <a:t>APP STORE.</a:t>
            </a:r>
            <a:endParaRPr lang="zh-CN" altLang="en-US" dirty="0">
              <a:solidFill>
                <a:schemeClr val="bg1"/>
              </a:solidFill>
              <a:latin typeface="微软雅黑" pitchFamily="34" charset="-122"/>
              <a:ea typeface="微软雅黑" pitchFamily="34" charset="-122"/>
            </a:endParaRPr>
          </a:p>
        </p:txBody>
      </p:sp>
      <p:pic>
        <p:nvPicPr>
          <p:cNvPr id="5" name="图片 4" descr="201308220506450833.gif"/>
          <p:cNvPicPr>
            <a:picLocks noChangeAspect="1"/>
          </p:cNvPicPr>
          <p:nvPr/>
        </p:nvPicPr>
        <p:blipFill>
          <a:blip r:embed="rId2" cstate="print"/>
          <a:srcRect r="19967" b="2001"/>
          <a:stretch>
            <a:fillRect/>
          </a:stretch>
        </p:blipFill>
        <p:spPr>
          <a:xfrm>
            <a:off x="1979712" y="1844824"/>
            <a:ext cx="5328592" cy="3024336"/>
          </a:xfrm>
          <a:prstGeom prst="rect">
            <a:avLst/>
          </a:prstGeom>
        </p:spPr>
      </p:pic>
      <p:sp>
        <p:nvSpPr>
          <p:cNvPr id="6" name="矩形 5"/>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0"/>
          <p:cNvSpPr txBox="1"/>
          <p:nvPr/>
        </p:nvSpPr>
        <p:spPr>
          <a:xfrm>
            <a:off x="1115616" y="6237312"/>
            <a:ext cx="7488832"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无论是</a:t>
            </a:r>
            <a:r>
              <a:rPr lang="en-US" altLang="zh-CN" dirty="0" smtClean="0">
                <a:solidFill>
                  <a:schemeClr val="bg1"/>
                </a:solidFill>
                <a:latin typeface="微软雅黑" pitchFamily="34" charset="-122"/>
                <a:ea typeface="微软雅黑" pitchFamily="34" charset="-122"/>
              </a:rPr>
              <a:t>Excel</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Word</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PPT</a:t>
            </a:r>
            <a:r>
              <a:rPr lang="zh-CN" altLang="en-US" dirty="0" smtClean="0">
                <a:solidFill>
                  <a:schemeClr val="bg1"/>
                </a:solidFill>
                <a:latin typeface="微软雅黑" pitchFamily="34" charset="-122"/>
                <a:ea typeface="微软雅黑" pitchFamily="34" charset="-122"/>
              </a:rPr>
              <a:t>，只要是</a:t>
            </a:r>
            <a:r>
              <a:rPr lang="en-US" altLang="zh-CN" dirty="0" smtClean="0">
                <a:solidFill>
                  <a:schemeClr val="bg1"/>
                </a:solidFill>
                <a:latin typeface="微软雅黑" pitchFamily="34" charset="-122"/>
                <a:ea typeface="微软雅黑" pitchFamily="34" charset="-122"/>
              </a:rPr>
              <a:t>13</a:t>
            </a:r>
            <a:r>
              <a:rPr lang="zh-CN" altLang="en-US" dirty="0" smtClean="0">
                <a:solidFill>
                  <a:schemeClr val="bg1"/>
                </a:solidFill>
                <a:latin typeface="微软雅黑" pitchFamily="34" charset="-122"/>
                <a:ea typeface="微软雅黑" pitchFamily="34" charset="-122"/>
              </a:rPr>
              <a:t>版的</a:t>
            </a:r>
            <a:r>
              <a:rPr lang="en-US" altLang="zh-CN" dirty="0" smtClean="0">
                <a:solidFill>
                  <a:schemeClr val="bg1"/>
                </a:solidFill>
                <a:latin typeface="微软雅黑" pitchFamily="34" charset="-122"/>
                <a:ea typeface="微软雅黑" pitchFamily="34" charset="-122"/>
              </a:rPr>
              <a:t>Office</a:t>
            </a:r>
            <a:r>
              <a:rPr lang="zh-CN" altLang="en-US" dirty="0" smtClean="0">
                <a:solidFill>
                  <a:schemeClr val="bg1"/>
                </a:solidFill>
                <a:latin typeface="微软雅黑" pitchFamily="34" charset="-122"/>
                <a:ea typeface="微软雅黑" pitchFamily="34" charset="-122"/>
              </a:rPr>
              <a:t>都可以下载相关应用</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40766151"/>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等腰三角形 16"/>
          <p:cNvSpPr/>
          <p:nvPr/>
        </p:nvSpPr>
        <p:spPr>
          <a:xfrm flipV="1">
            <a:off x="539552" y="873388"/>
            <a:ext cx="417646" cy="360040"/>
          </a:xfrm>
          <a:prstGeom prst="triangle">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6"/>
          <p:cNvSpPr txBox="1"/>
          <p:nvPr/>
        </p:nvSpPr>
        <p:spPr>
          <a:xfrm>
            <a:off x="1259632" y="297324"/>
            <a:ext cx="6408712"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其实这是一个强大的插件商店，类似于</a:t>
            </a:r>
            <a:r>
              <a:rPr lang="en-US" altLang="zh-CN" dirty="0" smtClean="0">
                <a:solidFill>
                  <a:schemeClr val="bg1"/>
                </a:solidFill>
                <a:latin typeface="微软雅黑" pitchFamily="34" charset="-122"/>
                <a:ea typeface="微软雅黑" pitchFamily="34" charset="-122"/>
              </a:rPr>
              <a:t>OFFICE</a:t>
            </a:r>
            <a:r>
              <a:rPr lang="zh-CN" altLang="en-US" dirty="0" smtClean="0">
                <a:solidFill>
                  <a:schemeClr val="bg1"/>
                </a:solidFill>
                <a:latin typeface="微软雅黑" pitchFamily="34" charset="-122"/>
                <a:ea typeface="微软雅黑" pitchFamily="34" charset="-122"/>
              </a:rPr>
              <a:t>的</a:t>
            </a:r>
            <a:r>
              <a:rPr lang="en-US" altLang="zh-CN" dirty="0" smtClean="0">
                <a:solidFill>
                  <a:schemeClr val="bg1"/>
                </a:solidFill>
                <a:latin typeface="微软雅黑" pitchFamily="34" charset="-122"/>
                <a:ea typeface="微软雅黑" pitchFamily="34" charset="-122"/>
              </a:rPr>
              <a:t>APP STORE.</a:t>
            </a:r>
            <a:endParaRPr lang="zh-CN" altLang="en-US" dirty="0">
              <a:solidFill>
                <a:schemeClr val="bg1"/>
              </a:solidFill>
              <a:latin typeface="微软雅黑" pitchFamily="34" charset="-122"/>
              <a:ea typeface="微软雅黑" pitchFamily="34" charset="-122"/>
            </a:endParaRPr>
          </a:p>
        </p:txBody>
      </p:sp>
      <p:pic>
        <p:nvPicPr>
          <p:cNvPr id="12" name="图片 11" descr="201308220506454900.gif"/>
          <p:cNvPicPr>
            <a:picLocks noChangeAspect="1"/>
          </p:cNvPicPr>
          <p:nvPr/>
        </p:nvPicPr>
        <p:blipFill>
          <a:blip r:embed="rId2" cstate="print"/>
          <a:stretch>
            <a:fillRect/>
          </a:stretch>
        </p:blipFill>
        <p:spPr>
          <a:xfrm>
            <a:off x="899592" y="1196752"/>
            <a:ext cx="7324725" cy="4610100"/>
          </a:xfrm>
          <a:prstGeom prst="rect">
            <a:avLst/>
          </a:prstGeom>
        </p:spPr>
      </p:pic>
      <p:sp>
        <p:nvSpPr>
          <p:cNvPr id="10" name="矩形 9"/>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115616" y="6237312"/>
            <a:ext cx="7488832"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无论是</a:t>
            </a:r>
            <a:r>
              <a:rPr lang="en-US" altLang="zh-CN" dirty="0" smtClean="0">
                <a:solidFill>
                  <a:schemeClr val="bg1"/>
                </a:solidFill>
                <a:latin typeface="微软雅黑" pitchFamily="34" charset="-122"/>
                <a:ea typeface="微软雅黑" pitchFamily="34" charset="-122"/>
              </a:rPr>
              <a:t>Excel</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Word</a:t>
            </a:r>
            <a:r>
              <a:rPr lang="zh-CN" altLang="en-US" dirty="0" smtClean="0">
                <a:solidFill>
                  <a:schemeClr val="bg1"/>
                </a:solidFill>
                <a:latin typeface="微软雅黑" pitchFamily="34" charset="-122"/>
                <a:ea typeface="微软雅黑" pitchFamily="34" charset="-122"/>
              </a:rPr>
              <a:t>、</a:t>
            </a:r>
            <a:r>
              <a:rPr lang="en-US" altLang="zh-CN" dirty="0" smtClean="0">
                <a:solidFill>
                  <a:schemeClr val="bg1"/>
                </a:solidFill>
                <a:latin typeface="微软雅黑" pitchFamily="34" charset="-122"/>
                <a:ea typeface="微软雅黑" pitchFamily="34" charset="-122"/>
              </a:rPr>
              <a:t>PPT</a:t>
            </a:r>
            <a:r>
              <a:rPr lang="zh-CN" altLang="en-US" dirty="0" smtClean="0">
                <a:solidFill>
                  <a:schemeClr val="bg1"/>
                </a:solidFill>
                <a:latin typeface="微软雅黑" pitchFamily="34" charset="-122"/>
                <a:ea typeface="微软雅黑" pitchFamily="34" charset="-122"/>
              </a:rPr>
              <a:t>，只要是</a:t>
            </a:r>
            <a:r>
              <a:rPr lang="en-US" altLang="zh-CN" dirty="0" smtClean="0">
                <a:solidFill>
                  <a:schemeClr val="bg1"/>
                </a:solidFill>
                <a:latin typeface="微软雅黑" pitchFamily="34" charset="-122"/>
                <a:ea typeface="微软雅黑" pitchFamily="34" charset="-122"/>
              </a:rPr>
              <a:t>13</a:t>
            </a:r>
            <a:r>
              <a:rPr lang="zh-CN" altLang="en-US" dirty="0" smtClean="0">
                <a:solidFill>
                  <a:schemeClr val="bg1"/>
                </a:solidFill>
                <a:latin typeface="微软雅黑" pitchFamily="34" charset="-122"/>
                <a:ea typeface="微软雅黑" pitchFamily="34" charset="-122"/>
              </a:rPr>
              <a:t>版的</a:t>
            </a:r>
            <a:r>
              <a:rPr lang="en-US" altLang="zh-CN" dirty="0" smtClean="0">
                <a:solidFill>
                  <a:schemeClr val="bg1"/>
                </a:solidFill>
                <a:latin typeface="微软雅黑" pitchFamily="34" charset="-122"/>
                <a:ea typeface="微软雅黑" pitchFamily="34" charset="-122"/>
              </a:rPr>
              <a:t>Office</a:t>
            </a:r>
            <a:r>
              <a:rPr lang="zh-CN" altLang="en-US" dirty="0" smtClean="0">
                <a:solidFill>
                  <a:schemeClr val="bg1"/>
                </a:solidFill>
                <a:latin typeface="微软雅黑" pitchFamily="34" charset="-122"/>
                <a:ea typeface="微软雅黑" pitchFamily="34" charset="-122"/>
              </a:rPr>
              <a:t>都可以下载相关应用</a:t>
            </a:r>
            <a:endParaRPr lang="zh-CN" altLang="en-US" dirty="0">
              <a:solidFill>
                <a:schemeClr val="bg1"/>
              </a:solidFill>
              <a:latin typeface="微软雅黑" pitchFamily="34" charset="-122"/>
              <a:ea typeface="微软雅黑" pitchFamily="34" charset="-122"/>
            </a:endParaRPr>
          </a:p>
        </p:txBody>
      </p:sp>
      <p:sp>
        <p:nvSpPr>
          <p:cNvPr id="13" name="矩形 12"/>
          <p:cNvSpPr/>
          <p:nvPr/>
        </p:nvSpPr>
        <p:spPr>
          <a:xfrm>
            <a:off x="6588224" y="5157192"/>
            <a:ext cx="151216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6"/>
          <p:cNvSpPr txBox="1"/>
          <p:nvPr/>
        </p:nvSpPr>
        <p:spPr>
          <a:xfrm>
            <a:off x="1259632" y="260648"/>
            <a:ext cx="6408712"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其实这是一个强大的插件商店，类似于</a:t>
            </a:r>
            <a:r>
              <a:rPr lang="en-US" altLang="zh-CN" dirty="0" smtClean="0">
                <a:solidFill>
                  <a:schemeClr val="bg1"/>
                </a:solidFill>
                <a:latin typeface="微软雅黑" pitchFamily="34" charset="-122"/>
                <a:ea typeface="微软雅黑" pitchFamily="34" charset="-122"/>
              </a:rPr>
              <a:t>OFFICE</a:t>
            </a:r>
            <a:r>
              <a:rPr lang="zh-CN" altLang="en-US" dirty="0" smtClean="0">
                <a:solidFill>
                  <a:schemeClr val="bg1"/>
                </a:solidFill>
                <a:latin typeface="微软雅黑" pitchFamily="34" charset="-122"/>
                <a:ea typeface="微软雅黑" pitchFamily="34" charset="-122"/>
              </a:rPr>
              <a:t>的</a:t>
            </a:r>
            <a:r>
              <a:rPr lang="en-US" altLang="zh-CN" dirty="0" smtClean="0">
                <a:solidFill>
                  <a:schemeClr val="bg1"/>
                </a:solidFill>
                <a:latin typeface="微软雅黑" pitchFamily="34" charset="-122"/>
                <a:ea typeface="微软雅黑" pitchFamily="34" charset="-122"/>
              </a:rPr>
              <a:t>APP STORE.</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57513912"/>
      </p:ext>
    </p:extLst>
  </p:cSld>
  <p:clrMapOvr>
    <a:masterClrMapping/>
  </p:clrMapOvr>
  <p:transition spd="slow">
    <p:push/>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V="1">
            <a:off x="539552" y="836712"/>
            <a:ext cx="417646" cy="360040"/>
          </a:xfrm>
          <a:prstGeom prst="triangle">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259632" y="260648"/>
            <a:ext cx="6840760"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你会发现，卧槽！这只是列表中的一页，而且绝大多数都是免费的！</a:t>
            </a:r>
            <a:endParaRPr lang="zh-CN" altLang="en-US" dirty="0">
              <a:solidFill>
                <a:schemeClr val="bg1"/>
              </a:solidFill>
              <a:latin typeface="微软雅黑" pitchFamily="34" charset="-122"/>
              <a:ea typeface="微软雅黑" pitchFamily="34" charset="-122"/>
            </a:endParaRPr>
          </a:p>
        </p:txBody>
      </p:sp>
      <p:sp>
        <p:nvSpPr>
          <p:cNvPr id="10" name="矩形 9"/>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115616" y="6237312"/>
            <a:ext cx="7488832"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只要注册登录即可下载，安装方式非常简单！</a:t>
            </a:r>
            <a:endParaRPr lang="zh-CN" altLang="en-US" dirty="0">
              <a:solidFill>
                <a:schemeClr val="bg1"/>
              </a:solidFill>
              <a:latin typeface="微软雅黑" pitchFamily="34" charset="-122"/>
              <a:ea typeface="微软雅黑" pitchFamily="34" charset="-122"/>
            </a:endParaRPr>
          </a:p>
        </p:txBody>
      </p:sp>
      <p:pic>
        <p:nvPicPr>
          <p:cNvPr id="8" name="图片 7" descr="201308220506468465.gif"/>
          <p:cNvPicPr>
            <a:picLocks noChangeAspect="1"/>
          </p:cNvPicPr>
          <p:nvPr/>
        </p:nvPicPr>
        <p:blipFill>
          <a:blip r:embed="rId2" cstate="print"/>
          <a:srcRect t="16870" r="-799" b="19867"/>
          <a:stretch>
            <a:fillRect/>
          </a:stretch>
        </p:blipFill>
        <p:spPr>
          <a:xfrm>
            <a:off x="1259632" y="1268760"/>
            <a:ext cx="7056784" cy="4320480"/>
          </a:xfrm>
          <a:prstGeom prst="rect">
            <a:avLst/>
          </a:prstGeom>
        </p:spPr>
      </p:pic>
      <p:pic>
        <p:nvPicPr>
          <p:cNvPr id="12" name="图片 11" descr="QQ截图20150805235131.png"/>
          <p:cNvPicPr>
            <a:picLocks noChangeAspect="1"/>
          </p:cNvPicPr>
          <p:nvPr/>
        </p:nvPicPr>
        <p:blipFill>
          <a:blip r:embed="rId3" cstate="print"/>
          <a:stretch>
            <a:fillRect/>
          </a:stretch>
        </p:blipFill>
        <p:spPr>
          <a:xfrm>
            <a:off x="1043608" y="1268760"/>
            <a:ext cx="7150668" cy="4320480"/>
          </a:xfrm>
          <a:prstGeom prst="rect">
            <a:avLst/>
          </a:prstGeom>
        </p:spPr>
      </p:pic>
    </p:spTree>
    <p:extLst>
      <p:ext uri="{BB962C8B-B14F-4D97-AF65-F5344CB8AC3E}">
        <p14:creationId xmlns:p14="http://schemas.microsoft.com/office/powerpoint/2010/main" val="804387148"/>
      </p:ext>
    </p:extLst>
  </p:cSld>
  <p:clrMapOvr>
    <a:masterClrMapping/>
  </p:clrMapOvr>
  <p:transition spd="slow">
    <p:push/>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539552" y="5661248"/>
            <a:ext cx="417646" cy="360040"/>
          </a:xfrm>
          <a:prstGeom prs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115616" y="6185796"/>
            <a:ext cx="7488832"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由著名的在线信息图表制作网站</a:t>
            </a:r>
            <a:r>
              <a:rPr lang="en-US" altLang="zh-CN" dirty="0" err="1" smtClean="0">
                <a:solidFill>
                  <a:schemeClr val="bg1"/>
                </a:solidFill>
                <a:latin typeface="微软雅黑" pitchFamily="34" charset="-122"/>
                <a:ea typeface="微软雅黑" pitchFamily="34" charset="-122"/>
              </a:rPr>
              <a:t>i</a:t>
            </a:r>
            <a:r>
              <a:rPr lang="en-US" altLang="zh-CN" dirty="0" err="1" smtClean="0">
                <a:solidFill>
                  <a:srgbClr val="FFCF37"/>
                </a:solidFill>
                <a:latin typeface="微软雅黑" pitchFamily="34" charset="-122"/>
                <a:ea typeface="微软雅黑" pitchFamily="34" charset="-122"/>
              </a:rPr>
              <a:t>nfogr.am</a:t>
            </a:r>
            <a:r>
              <a:rPr lang="zh-CN" altLang="en-US" dirty="0" smtClean="0">
                <a:solidFill>
                  <a:schemeClr val="bg1"/>
                </a:solidFill>
                <a:latin typeface="微软雅黑" pitchFamily="34" charset="-122"/>
                <a:ea typeface="微软雅黑" pitchFamily="34" charset="-122"/>
              </a:rPr>
              <a:t>推出的插件</a:t>
            </a:r>
            <a:endParaRPr lang="zh-CN" altLang="en-US" dirty="0">
              <a:solidFill>
                <a:schemeClr val="bg1"/>
              </a:solidFill>
              <a:latin typeface="微软雅黑" pitchFamily="34" charset="-122"/>
              <a:ea typeface="微软雅黑" pitchFamily="34" charset="-122"/>
            </a:endParaRPr>
          </a:p>
        </p:txBody>
      </p:sp>
      <p:sp>
        <p:nvSpPr>
          <p:cNvPr id="9" name="五边形 8"/>
          <p:cNvSpPr/>
          <p:nvPr/>
        </p:nvSpPr>
        <p:spPr>
          <a:xfrm>
            <a:off x="0" y="0"/>
            <a:ext cx="2123728" cy="1052736"/>
          </a:xfrm>
          <a:prstGeom prst="homePlate">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latin typeface="微软雅黑" pitchFamily="34" charset="-122"/>
                <a:ea typeface="微软雅黑" pitchFamily="34" charset="-122"/>
              </a:rPr>
              <a:t>推荐一</a:t>
            </a:r>
            <a:endParaRPr lang="zh-CN" altLang="en-US" sz="2800" b="1" dirty="0">
              <a:solidFill>
                <a:schemeClr val="bg1"/>
              </a:solidFill>
              <a:latin typeface="微软雅黑" pitchFamily="34" charset="-122"/>
              <a:ea typeface="微软雅黑" pitchFamily="34" charset="-122"/>
            </a:endParaRPr>
          </a:p>
        </p:txBody>
      </p:sp>
      <p:pic>
        <p:nvPicPr>
          <p:cNvPr id="13" name="图片 12" descr="infogram-excel-2013-app_thumb.png"/>
          <p:cNvPicPr>
            <a:picLocks noChangeAspect="1"/>
          </p:cNvPicPr>
          <p:nvPr/>
        </p:nvPicPr>
        <p:blipFill>
          <a:blip r:embed="rId2" cstate="print"/>
          <a:stretch>
            <a:fillRect/>
          </a:stretch>
        </p:blipFill>
        <p:spPr>
          <a:xfrm>
            <a:off x="395536" y="1700808"/>
            <a:ext cx="5361388" cy="3384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p:cNvSpPr txBox="1"/>
          <p:nvPr/>
        </p:nvSpPr>
        <p:spPr>
          <a:xfrm>
            <a:off x="6156176" y="1988840"/>
            <a:ext cx="2592288" cy="461665"/>
          </a:xfrm>
          <a:prstGeom prst="rect">
            <a:avLst/>
          </a:prstGeom>
          <a:noFill/>
        </p:spPr>
        <p:txBody>
          <a:bodyPr wrap="square" rtlCol="0">
            <a:spAutoFit/>
          </a:bodyPr>
          <a:lstStyle/>
          <a:p>
            <a:r>
              <a:rPr lang="en-US" altLang="zh-CN" sz="2400" dirty="0" err="1" smtClean="0"/>
              <a:t>Infogram</a:t>
            </a:r>
            <a:r>
              <a:rPr lang="en-US" altLang="zh-CN" sz="2400" dirty="0" smtClean="0"/>
              <a:t> for Office</a:t>
            </a:r>
            <a:endParaRPr lang="zh-CN" altLang="en-US" sz="2400" dirty="0"/>
          </a:p>
        </p:txBody>
      </p:sp>
      <p:sp>
        <p:nvSpPr>
          <p:cNvPr id="15" name="矩形标注 14"/>
          <p:cNvSpPr/>
          <p:nvPr/>
        </p:nvSpPr>
        <p:spPr>
          <a:xfrm flipV="1">
            <a:off x="6228184" y="2924944"/>
            <a:ext cx="2520280" cy="1688588"/>
          </a:xfrm>
          <a:prstGeom prst="wedgeRectCallou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5"/>
          <p:cNvSpPr txBox="1"/>
          <p:nvPr/>
        </p:nvSpPr>
        <p:spPr>
          <a:xfrm>
            <a:off x="6588224" y="3284984"/>
            <a:ext cx="1728192" cy="830997"/>
          </a:xfrm>
          <a:prstGeom prst="rect">
            <a:avLst/>
          </a:prstGeom>
          <a:noFill/>
        </p:spPr>
        <p:txBody>
          <a:bodyPr wrap="square" rtlCol="0">
            <a:spAutoFit/>
          </a:bodyPr>
          <a:lstStyle/>
          <a:p>
            <a:pPr algn="ctr"/>
            <a:r>
              <a:rPr lang="zh-CN" altLang="en-US" sz="2400" dirty="0" smtClean="0">
                <a:latin typeface="微软雅黑" pitchFamily="34" charset="-122"/>
                <a:ea typeface="微软雅黑" pitchFamily="34" charset="-122"/>
              </a:rPr>
              <a:t>图标插件</a:t>
            </a:r>
            <a:endParaRPr lang="en-US" altLang="zh-CN" sz="2400" dirty="0" smtClean="0">
              <a:latin typeface="微软雅黑" pitchFamily="34" charset="-122"/>
              <a:ea typeface="微软雅黑" pitchFamily="34" charset="-122"/>
            </a:endParaRPr>
          </a:p>
          <a:p>
            <a:pPr algn="ctr"/>
            <a:r>
              <a:rPr lang="en-US" altLang="zh-CN" sz="2400" dirty="0" smtClean="0">
                <a:latin typeface="微软雅黑" pitchFamily="34" charset="-122"/>
                <a:ea typeface="微软雅黑" pitchFamily="34" charset="-122"/>
              </a:rPr>
              <a:t>Excel</a:t>
            </a:r>
            <a:r>
              <a:rPr lang="zh-CN" altLang="en-US" sz="2400" dirty="0" smtClean="0">
                <a:latin typeface="微软雅黑" pitchFamily="34" charset="-122"/>
                <a:ea typeface="微软雅黑" pitchFamily="34" charset="-122"/>
              </a:rPr>
              <a:t>专用</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4065593952"/>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539552" y="5661248"/>
            <a:ext cx="417646" cy="360040"/>
          </a:xfrm>
          <a:prstGeom prst="triangle">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115616" y="6198675"/>
            <a:ext cx="7488832"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看它的效果图，就知道有多牛气，请自行体验！</a:t>
            </a:r>
            <a:endParaRPr lang="zh-CN" altLang="en-US" dirty="0">
              <a:solidFill>
                <a:schemeClr val="bg1"/>
              </a:solidFill>
              <a:latin typeface="微软雅黑" pitchFamily="34" charset="-122"/>
              <a:ea typeface="微软雅黑" pitchFamily="34" charset="-122"/>
            </a:endParaRPr>
          </a:p>
        </p:txBody>
      </p:sp>
      <p:sp>
        <p:nvSpPr>
          <p:cNvPr id="9" name="五边形 8"/>
          <p:cNvSpPr/>
          <p:nvPr/>
        </p:nvSpPr>
        <p:spPr>
          <a:xfrm>
            <a:off x="0" y="0"/>
            <a:ext cx="2123728" cy="1052736"/>
          </a:xfrm>
          <a:prstGeom prst="homePlate">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latin typeface="微软雅黑" pitchFamily="34" charset="-122"/>
                <a:ea typeface="微软雅黑" pitchFamily="34" charset="-122"/>
              </a:rPr>
              <a:t>推荐一</a:t>
            </a:r>
            <a:endParaRPr lang="zh-CN" altLang="en-US" sz="2800" b="1" dirty="0">
              <a:solidFill>
                <a:schemeClr val="bg1"/>
              </a:solidFill>
              <a:latin typeface="微软雅黑" pitchFamily="34" charset="-122"/>
              <a:ea typeface="微软雅黑" pitchFamily="34" charset="-122"/>
            </a:endParaRPr>
          </a:p>
        </p:txBody>
      </p:sp>
      <p:pic>
        <p:nvPicPr>
          <p:cNvPr id="12" name="图片 11" descr="infogram-excel-2013-app2.png"/>
          <p:cNvPicPr>
            <a:picLocks noChangeAspect="1"/>
          </p:cNvPicPr>
          <p:nvPr/>
        </p:nvPicPr>
        <p:blipFill>
          <a:blip r:embed="rId2" cstate="print"/>
          <a:stretch>
            <a:fillRect/>
          </a:stretch>
        </p:blipFill>
        <p:spPr>
          <a:xfrm>
            <a:off x="1547664" y="1268760"/>
            <a:ext cx="6264696" cy="4556715"/>
          </a:xfrm>
          <a:prstGeom prst="rect">
            <a:avLst/>
          </a:prstGeom>
        </p:spPr>
      </p:pic>
    </p:spTree>
    <p:extLst>
      <p:ext uri="{BB962C8B-B14F-4D97-AF65-F5344CB8AC3E}">
        <p14:creationId xmlns:p14="http://schemas.microsoft.com/office/powerpoint/2010/main" val="382311578"/>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539552" y="5661248"/>
            <a:ext cx="417646" cy="360040"/>
          </a:xfrm>
          <a:prstGeom prst="triangle">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949280"/>
            <a:ext cx="9144000" cy="908720"/>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115616" y="6237312"/>
            <a:ext cx="7488832" cy="369332"/>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做图表的时候，想用人物来表现占比，可以轻松实现！</a:t>
            </a:r>
            <a:endParaRPr lang="zh-CN" altLang="en-US" dirty="0">
              <a:solidFill>
                <a:schemeClr val="bg1"/>
              </a:solidFill>
              <a:latin typeface="微软雅黑" pitchFamily="34" charset="-122"/>
              <a:ea typeface="微软雅黑" pitchFamily="34" charset="-122"/>
            </a:endParaRPr>
          </a:p>
        </p:txBody>
      </p:sp>
      <p:sp>
        <p:nvSpPr>
          <p:cNvPr id="9" name="五边形 8"/>
          <p:cNvSpPr/>
          <p:nvPr/>
        </p:nvSpPr>
        <p:spPr>
          <a:xfrm>
            <a:off x="0" y="0"/>
            <a:ext cx="2123728" cy="1052736"/>
          </a:xfrm>
          <a:prstGeom prst="homePlate">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latin typeface="微软雅黑" pitchFamily="34" charset="-122"/>
                <a:ea typeface="微软雅黑" pitchFamily="34" charset="-122"/>
              </a:rPr>
              <a:t>推荐二</a:t>
            </a:r>
            <a:endParaRPr lang="zh-CN" altLang="en-US" sz="2800" b="1" dirty="0">
              <a:solidFill>
                <a:schemeClr val="bg1"/>
              </a:solidFill>
              <a:latin typeface="微软雅黑" pitchFamily="34" charset="-122"/>
              <a:ea typeface="微软雅黑" pitchFamily="34" charset="-122"/>
            </a:endParaRPr>
          </a:p>
        </p:txBody>
      </p:sp>
      <p:pic>
        <p:nvPicPr>
          <p:cNvPr id="8" name="图片 7" descr="QQ截图20150805234154.png"/>
          <p:cNvPicPr>
            <a:picLocks noChangeAspect="1"/>
          </p:cNvPicPr>
          <p:nvPr/>
        </p:nvPicPr>
        <p:blipFill>
          <a:blip r:embed="rId2" cstate="print"/>
          <a:stretch>
            <a:fillRect/>
          </a:stretch>
        </p:blipFill>
        <p:spPr>
          <a:xfrm>
            <a:off x="755576" y="2276872"/>
            <a:ext cx="4790477" cy="2171429"/>
          </a:xfrm>
          <a:prstGeom prst="rect">
            <a:avLst/>
          </a:prstGeom>
        </p:spPr>
      </p:pic>
      <p:sp>
        <p:nvSpPr>
          <p:cNvPr id="13" name="矩形标注 12"/>
          <p:cNvSpPr/>
          <p:nvPr/>
        </p:nvSpPr>
        <p:spPr>
          <a:xfrm flipV="1">
            <a:off x="6228184" y="2564904"/>
            <a:ext cx="2520280" cy="1688588"/>
          </a:xfrm>
          <a:prstGeom prst="wedgeRectCallou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3"/>
          <p:cNvSpPr txBox="1"/>
          <p:nvPr/>
        </p:nvSpPr>
        <p:spPr>
          <a:xfrm>
            <a:off x="6444208" y="2996952"/>
            <a:ext cx="2088232" cy="830997"/>
          </a:xfrm>
          <a:prstGeom prst="rect">
            <a:avLst/>
          </a:prstGeom>
          <a:noFill/>
        </p:spPr>
        <p:txBody>
          <a:bodyPr wrap="square" rtlCol="0">
            <a:spAutoFit/>
          </a:bodyPr>
          <a:lstStyle/>
          <a:p>
            <a:pPr algn="ctr"/>
            <a:r>
              <a:rPr lang="zh-CN" altLang="en-US" sz="2400" dirty="0" smtClean="0">
                <a:latin typeface="微软雅黑" pitchFamily="34" charset="-122"/>
                <a:ea typeface="微软雅黑" pitchFamily="34" charset="-122"/>
              </a:rPr>
              <a:t>也是图标插件</a:t>
            </a:r>
            <a:endParaRPr lang="en-US" altLang="zh-CN" sz="2400" dirty="0" smtClean="0">
              <a:latin typeface="微软雅黑" pitchFamily="34" charset="-122"/>
              <a:ea typeface="微软雅黑" pitchFamily="34" charset="-122"/>
            </a:endParaRPr>
          </a:p>
          <a:p>
            <a:pPr algn="ctr"/>
            <a:r>
              <a:rPr lang="en-US" altLang="zh-CN" sz="2400" dirty="0" smtClean="0">
                <a:latin typeface="微软雅黑" pitchFamily="34" charset="-122"/>
                <a:ea typeface="微软雅黑" pitchFamily="34" charset="-122"/>
              </a:rPr>
              <a:t>Excel</a:t>
            </a:r>
            <a:r>
              <a:rPr lang="zh-CN" altLang="en-US" sz="2400" dirty="0" smtClean="0">
                <a:latin typeface="微软雅黑" pitchFamily="34" charset="-122"/>
                <a:ea typeface="微软雅黑" pitchFamily="34" charset="-122"/>
              </a:rPr>
              <a:t>专用</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936894904"/>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1946</TotalTime>
  <Words>3162</Words>
  <Application>Microsoft Office PowerPoint</Application>
  <PresentationFormat>全屏显示(4:3)</PresentationFormat>
  <Paragraphs>724</Paragraphs>
  <Slides>140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140</vt:i4>
      </vt:variant>
    </vt:vector>
  </HeadingPairs>
  <TitlesOfParts>
    <vt:vector size="157" baseType="lpstr">
      <vt:lpstr>Arial Unicode MS</vt:lpstr>
      <vt:lpstr>Gungsuh</vt:lpstr>
      <vt:lpstr>Segoe UI Black</vt:lpstr>
      <vt:lpstr>方正姚体</vt:lpstr>
      <vt:lpstr>黑体</vt:lpstr>
      <vt:lpstr>华康俪金黑W8</vt:lpstr>
      <vt:lpstr>华文琥珀</vt:lpstr>
      <vt:lpstr>华文隶书</vt:lpstr>
      <vt:lpstr>宋体</vt:lpstr>
      <vt:lpstr>微软雅黑</vt:lpstr>
      <vt:lpstr>幼圆</vt:lpstr>
      <vt:lpstr>Arial</vt:lpstr>
      <vt:lpstr>Calibri</vt:lpstr>
      <vt:lpstr>Calibri Light</vt:lpstr>
      <vt:lpstr>Showcard Gothic</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dc:creator>
  <cp:lastModifiedBy>Public</cp:lastModifiedBy>
  <cp:revision>160</cp:revision>
  <dcterms:created xsi:type="dcterms:W3CDTF">2015-08-03T08:29:17Z</dcterms:created>
  <dcterms:modified xsi:type="dcterms:W3CDTF">2015-08-07T06:29:49Z</dcterms:modified>
</cp:coreProperties>
</file>